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32"/>
  </p:notesMasterIdLst>
  <p:sldIdLst>
    <p:sldId id="685" r:id="rId2"/>
    <p:sldId id="673" r:id="rId3"/>
    <p:sldId id="507" r:id="rId4"/>
    <p:sldId id="702" r:id="rId5"/>
    <p:sldId id="703" r:id="rId6"/>
    <p:sldId id="704" r:id="rId7"/>
    <p:sldId id="705" r:id="rId8"/>
    <p:sldId id="708" r:id="rId9"/>
    <p:sldId id="706" r:id="rId10"/>
    <p:sldId id="707" r:id="rId11"/>
    <p:sldId id="584" r:id="rId12"/>
    <p:sldId id="585" r:id="rId13"/>
    <p:sldId id="687" r:id="rId14"/>
    <p:sldId id="688" r:id="rId15"/>
    <p:sldId id="692" r:id="rId16"/>
    <p:sldId id="693" r:id="rId17"/>
    <p:sldId id="694" r:id="rId18"/>
    <p:sldId id="691" r:id="rId19"/>
    <p:sldId id="589" r:id="rId20"/>
    <p:sldId id="590" r:id="rId21"/>
    <p:sldId id="591" r:id="rId22"/>
    <p:sldId id="695" r:id="rId23"/>
    <p:sldId id="697" r:id="rId24"/>
    <p:sldId id="592" r:id="rId25"/>
    <p:sldId id="701" r:id="rId26"/>
    <p:sldId id="696" r:id="rId27"/>
    <p:sldId id="594" r:id="rId28"/>
    <p:sldId id="700" r:id="rId29"/>
    <p:sldId id="699" r:id="rId30"/>
    <p:sldId id="595" r:id="rId31"/>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Module 11.3 REST and WebSockets" id="{296A59FF-DEDC-4515-9E1D-090F9AF58E18}">
          <p14:sldIdLst>
            <p14:sldId id="685"/>
            <p14:sldId id="673"/>
            <p14:sldId id="507"/>
            <p14:sldId id="702"/>
            <p14:sldId id="703"/>
            <p14:sldId id="704"/>
            <p14:sldId id="705"/>
            <p14:sldId id="708"/>
            <p14:sldId id="706"/>
            <p14:sldId id="707"/>
            <p14:sldId id="584"/>
            <p14:sldId id="585"/>
            <p14:sldId id="687"/>
            <p14:sldId id="688"/>
            <p14:sldId id="692"/>
            <p14:sldId id="693"/>
            <p14:sldId id="694"/>
            <p14:sldId id="691"/>
            <p14:sldId id="589"/>
            <p14:sldId id="590"/>
            <p14:sldId id="591"/>
            <p14:sldId id="695"/>
            <p14:sldId id="697"/>
            <p14:sldId id="592"/>
            <p14:sldId id="701"/>
            <p14:sldId id="696"/>
            <p14:sldId id="594"/>
            <p14:sldId id="700"/>
            <p14:sldId id="699"/>
            <p14:sldId id="595"/>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52B1"/>
    <a:srgbClr val="FBE6D7"/>
    <a:srgbClr val="DEA9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8821F2-442F-4F75-A735-687A8518FC9F}" v="19" dt="2023-09-22T02:12:20.08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33" autoAdjust="0"/>
    <p:restoredTop sz="78333" autoAdjust="0"/>
  </p:normalViewPr>
  <p:slideViewPr>
    <p:cSldViewPr snapToGrid="0" snapToObjects="1">
      <p:cViewPr>
        <p:scale>
          <a:sx n="63" d="100"/>
          <a:sy n="63" d="100"/>
        </p:scale>
        <p:origin x="1992" y="152"/>
      </p:cViewPr>
      <p:guideLst>
        <p:guide orient="horz" pos="2232"/>
        <p:guide pos="3840"/>
      </p:guideLst>
    </p:cSldViewPr>
  </p:slideViewPr>
  <p:notesTextViewPr>
    <p:cViewPr>
      <p:scale>
        <a:sx n="150" d="100"/>
        <a:sy n="150" d="100"/>
      </p:scale>
      <p:origin x="0" y="0"/>
    </p:cViewPr>
  </p:notesTextViewPr>
  <p:sorterViewPr>
    <p:cViewPr>
      <p:scale>
        <a:sx n="93" d="100"/>
        <a:sy n="93" d="100"/>
      </p:scale>
      <p:origin x="0" y="-37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AE2E1F9-7570-4251-A772-25690A3C6FC3}"/>
    <pc:docChg chg="custSel addSld delSld modSld modSection">
      <pc:chgData name="Mitchell Wand" userId="de9b44c55c049659" providerId="LiveId" clId="{2AE2E1F9-7570-4251-A772-25690A3C6FC3}" dt="2023-02-02T02:34:14.616" v="345" actId="1076"/>
      <pc:docMkLst>
        <pc:docMk/>
      </pc:docMkLst>
      <pc:sldChg chg="delSp modSp mod">
        <pc:chgData name="Mitchell Wand" userId="de9b44c55c049659" providerId="LiveId" clId="{2AE2E1F9-7570-4251-A772-25690A3C6FC3}" dt="2023-02-02T02:27:40.108" v="164" actId="20577"/>
        <pc:sldMkLst>
          <pc:docMk/>
          <pc:sldMk cId="2447365172" sldId="594"/>
        </pc:sldMkLst>
        <pc:spChg chg="mod">
          <ac:chgData name="Mitchell Wand" userId="de9b44c55c049659" providerId="LiveId" clId="{2AE2E1F9-7570-4251-A772-25690A3C6FC3}" dt="2023-02-02T02:27:05.399" v="99" actId="1076"/>
          <ac:spMkLst>
            <pc:docMk/>
            <pc:sldMk cId="2447365172" sldId="594"/>
            <ac:spMk id="2" creationId="{D29A05F6-26E5-0FF8-2887-F4D20E2CDF26}"/>
          </ac:spMkLst>
        </pc:spChg>
        <pc:spChg chg="mod">
          <ac:chgData name="Mitchell Wand" userId="de9b44c55c049659" providerId="LiveId" clId="{2AE2E1F9-7570-4251-A772-25690A3C6FC3}" dt="2023-02-02T02:26:20.723" v="44" actId="20577"/>
          <ac:spMkLst>
            <pc:docMk/>
            <pc:sldMk cId="2447365172" sldId="594"/>
            <ac:spMk id="900" creationId="{00000000-0000-0000-0000-000000000000}"/>
          </ac:spMkLst>
        </pc:spChg>
        <pc:spChg chg="mod">
          <ac:chgData name="Mitchell Wand" userId="de9b44c55c049659" providerId="LiveId" clId="{2AE2E1F9-7570-4251-A772-25690A3C6FC3}" dt="2023-02-02T02:27:40.108" v="164" actId="20577"/>
          <ac:spMkLst>
            <pc:docMk/>
            <pc:sldMk cId="2447365172" sldId="594"/>
            <ac:spMk id="902" creationId="{00000000-0000-0000-0000-000000000000}"/>
          </ac:spMkLst>
        </pc:spChg>
        <pc:spChg chg="del mod">
          <ac:chgData name="Mitchell Wand" userId="de9b44c55c049659" providerId="LiveId" clId="{2AE2E1F9-7570-4251-A772-25690A3C6FC3}" dt="2023-02-02T02:26:26.459" v="45" actId="478"/>
          <ac:spMkLst>
            <pc:docMk/>
            <pc:sldMk cId="2447365172" sldId="594"/>
            <ac:spMk id="903" creationId="{00000000-0000-0000-0000-000000000000}"/>
          </ac:spMkLst>
        </pc:spChg>
      </pc:sldChg>
      <pc:sldChg chg="modSp mod">
        <pc:chgData name="Mitchell Wand" userId="de9b44c55c049659" providerId="LiveId" clId="{2AE2E1F9-7570-4251-A772-25690A3C6FC3}" dt="2023-02-02T02:34:14.616" v="345" actId="1076"/>
        <pc:sldMkLst>
          <pc:docMk/>
          <pc:sldMk cId="3302229861" sldId="595"/>
        </pc:sldMkLst>
        <pc:spChg chg="mod">
          <ac:chgData name="Mitchell Wand" userId="de9b44c55c049659" providerId="LiveId" clId="{2AE2E1F9-7570-4251-A772-25690A3C6FC3}" dt="2023-02-02T02:34:10.699" v="344" actId="14100"/>
          <ac:spMkLst>
            <pc:docMk/>
            <pc:sldMk cId="3302229861" sldId="595"/>
            <ac:spMk id="904" creationId="{00000000-0000-0000-0000-000000000000}"/>
          </ac:spMkLst>
        </pc:spChg>
        <pc:spChg chg="mod">
          <ac:chgData name="Mitchell Wand" userId="de9b44c55c049659" providerId="LiveId" clId="{2AE2E1F9-7570-4251-A772-25690A3C6FC3}" dt="2023-02-02T02:34:14.616" v="345" actId="1076"/>
          <ac:spMkLst>
            <pc:docMk/>
            <pc:sldMk cId="3302229861" sldId="595"/>
            <ac:spMk id="906" creationId="{00000000-0000-0000-0000-000000000000}"/>
          </ac:spMkLst>
        </pc:spChg>
      </pc:sldChg>
      <pc:sldChg chg="del">
        <pc:chgData name="Mitchell Wand" userId="de9b44c55c049659" providerId="LiveId" clId="{2AE2E1F9-7570-4251-A772-25690A3C6FC3}" dt="2023-02-02T02:32:06.400" v="336" actId="2696"/>
        <pc:sldMkLst>
          <pc:docMk/>
          <pc:sldMk cId="1172348478" sldId="698"/>
        </pc:sldMkLst>
      </pc:sldChg>
      <pc:sldChg chg="addSp delSp modSp add mod">
        <pc:chgData name="Mitchell Wand" userId="de9b44c55c049659" providerId="LiveId" clId="{2AE2E1F9-7570-4251-A772-25690A3C6FC3}" dt="2023-02-02T02:33:12.298" v="343" actId="20577"/>
        <pc:sldMkLst>
          <pc:docMk/>
          <pc:sldMk cId="3390601045" sldId="700"/>
        </pc:sldMkLst>
        <pc:spChg chg="del">
          <ac:chgData name="Mitchell Wand" userId="de9b44c55c049659" providerId="LiveId" clId="{2AE2E1F9-7570-4251-A772-25690A3C6FC3}" dt="2023-02-02T02:28:45.430" v="170" actId="478"/>
          <ac:spMkLst>
            <pc:docMk/>
            <pc:sldMk cId="3390601045" sldId="700"/>
            <ac:spMk id="2" creationId="{D29A05F6-26E5-0FF8-2887-F4D20E2CDF26}"/>
          </ac:spMkLst>
        </pc:spChg>
        <pc:spChg chg="add mod">
          <ac:chgData name="Mitchell Wand" userId="de9b44c55c049659" providerId="LiveId" clId="{2AE2E1F9-7570-4251-A772-25690A3C6FC3}" dt="2023-02-02T02:33:12.298" v="343" actId="20577"/>
          <ac:spMkLst>
            <pc:docMk/>
            <pc:sldMk cId="3390601045" sldId="700"/>
            <ac:spMk id="3" creationId="{E4435A1B-2C6B-746C-D63D-F691C940A259}"/>
          </ac:spMkLst>
        </pc:spChg>
        <pc:spChg chg="mod">
          <ac:chgData name="Mitchell Wand" userId="de9b44c55c049659" providerId="LiveId" clId="{2AE2E1F9-7570-4251-A772-25690A3C6FC3}" dt="2023-02-02T02:32:46.454" v="338" actId="255"/>
          <ac:spMkLst>
            <pc:docMk/>
            <pc:sldMk cId="3390601045" sldId="700"/>
            <ac:spMk id="902" creationId="{00000000-0000-0000-0000-000000000000}"/>
          </ac:spMkLst>
        </pc:spChg>
        <pc:spChg chg="mod">
          <ac:chgData name="Mitchell Wand" userId="de9b44c55c049659" providerId="LiveId" clId="{2AE2E1F9-7570-4251-A772-25690A3C6FC3}" dt="2023-02-02T02:30:53.047" v="250" actId="20577"/>
          <ac:spMkLst>
            <pc:docMk/>
            <pc:sldMk cId="3390601045" sldId="700"/>
            <ac:spMk id="903" creationId="{00000000-0000-0000-0000-000000000000}"/>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B88821F2-442F-4F75-A735-687A8518FC9F}"/>
    <pc:docChg chg="undo custSel addSld modSld sldOrd modSection">
      <pc:chgData name="Mitchell Wand" userId="de9b44c55c049659" providerId="LiveId" clId="{B88821F2-442F-4F75-A735-687A8518FC9F}" dt="2023-09-22T03:05:46.505" v="1840" actId="20577"/>
      <pc:docMkLst>
        <pc:docMk/>
      </pc:docMkLst>
      <pc:sldChg chg="modSp">
        <pc:chgData name="Mitchell Wand" userId="de9b44c55c049659" providerId="LiveId" clId="{B88821F2-442F-4F75-A735-687A8518FC9F}" dt="2023-09-22T01:12:41.799" v="1" actId="208"/>
        <pc:sldMkLst>
          <pc:docMk/>
          <pc:sldMk cId="236422256" sldId="585"/>
        </pc:sldMkLst>
        <pc:picChg chg="mod">
          <ac:chgData name="Mitchell Wand" userId="de9b44c55c049659" providerId="LiveId" clId="{B88821F2-442F-4F75-A735-687A8518FC9F}" dt="2023-09-22T01:12:41.799" v="1" actId="208"/>
          <ac:picMkLst>
            <pc:docMk/>
            <pc:sldMk cId="236422256" sldId="585"/>
            <ac:picMk id="1026" creationId="{A55008C4-3291-BC3B-B655-89B57C15DEEC}"/>
          </ac:picMkLst>
        </pc:picChg>
      </pc:sldChg>
      <pc:sldChg chg="addSp delSp modSp mod modNotesTx">
        <pc:chgData name="Mitchell Wand" userId="de9b44c55c049659" providerId="LiveId" clId="{B88821F2-442F-4F75-A735-687A8518FC9F}" dt="2023-09-22T02:21:43.199" v="1287" actId="20577"/>
        <pc:sldMkLst>
          <pc:docMk/>
          <pc:sldMk cId="3707710800" sldId="592"/>
        </pc:sldMkLst>
        <pc:spChg chg="add del">
          <ac:chgData name="Mitchell Wand" userId="de9b44c55c049659" providerId="LiveId" clId="{B88821F2-442F-4F75-A735-687A8518FC9F}" dt="2023-09-22T01:37:11.750" v="535" actId="478"/>
          <ac:spMkLst>
            <pc:docMk/>
            <pc:sldMk cId="3707710800" sldId="592"/>
            <ac:spMk id="2" creationId="{49E7E131-2706-324C-6FA3-372C241C340B}"/>
          </ac:spMkLst>
        </pc:spChg>
        <pc:spChg chg="add del mod">
          <ac:chgData name="Mitchell Wand" userId="de9b44c55c049659" providerId="LiveId" clId="{B88821F2-442F-4F75-A735-687A8518FC9F}" dt="2023-09-22T01:54:51.751" v="616" actId="478"/>
          <ac:spMkLst>
            <pc:docMk/>
            <pc:sldMk cId="3707710800" sldId="592"/>
            <ac:spMk id="3" creationId="{F26D19B8-8B67-F6E1-7D59-CAEB1788AC7B}"/>
          </ac:spMkLst>
        </pc:spChg>
        <pc:spChg chg="add del mod">
          <ac:chgData name="Mitchell Wand" userId="de9b44c55c049659" providerId="LiveId" clId="{B88821F2-442F-4F75-A735-687A8518FC9F}" dt="2023-09-22T01:54:51.751" v="616" actId="478"/>
          <ac:spMkLst>
            <pc:docMk/>
            <pc:sldMk cId="3707710800" sldId="592"/>
            <ac:spMk id="5" creationId="{ED1B87FB-2086-705D-7D5E-C3C75D173D9D}"/>
          </ac:spMkLst>
        </pc:spChg>
        <pc:spChg chg="add del mod">
          <ac:chgData name="Mitchell Wand" userId="de9b44c55c049659" providerId="LiveId" clId="{B88821F2-442F-4F75-A735-687A8518FC9F}" dt="2023-09-22T01:54:51.751" v="616" actId="478"/>
          <ac:spMkLst>
            <pc:docMk/>
            <pc:sldMk cId="3707710800" sldId="592"/>
            <ac:spMk id="6" creationId="{F0877EBD-8D9F-6C43-2BB4-DF6C73384C05}"/>
          </ac:spMkLst>
        </pc:spChg>
        <pc:spChg chg="add del mod">
          <ac:chgData name="Mitchell Wand" userId="de9b44c55c049659" providerId="LiveId" clId="{B88821F2-442F-4F75-A735-687A8518FC9F}" dt="2023-09-22T01:54:51.751" v="616" actId="478"/>
          <ac:spMkLst>
            <pc:docMk/>
            <pc:sldMk cId="3707710800" sldId="592"/>
            <ac:spMk id="7" creationId="{046E75A0-8DF3-AA41-0DCE-B2702A9AAAFC}"/>
          </ac:spMkLst>
        </pc:spChg>
        <pc:spChg chg="add del mod">
          <ac:chgData name="Mitchell Wand" userId="de9b44c55c049659" providerId="LiveId" clId="{B88821F2-442F-4F75-A735-687A8518FC9F}" dt="2023-09-22T01:54:51.751" v="616" actId="478"/>
          <ac:spMkLst>
            <pc:docMk/>
            <pc:sldMk cId="3707710800" sldId="592"/>
            <ac:spMk id="8" creationId="{0E871645-C53F-82B6-D0B5-9EE139B6D211}"/>
          </ac:spMkLst>
        </pc:spChg>
        <pc:spChg chg="add del mod">
          <ac:chgData name="Mitchell Wand" userId="de9b44c55c049659" providerId="LiveId" clId="{B88821F2-442F-4F75-A735-687A8518FC9F}" dt="2023-09-22T01:54:51.751" v="616" actId="478"/>
          <ac:spMkLst>
            <pc:docMk/>
            <pc:sldMk cId="3707710800" sldId="592"/>
            <ac:spMk id="9" creationId="{09653D41-76EB-34ED-BE78-FF851C31137A}"/>
          </ac:spMkLst>
        </pc:spChg>
        <pc:spChg chg="add del mod">
          <ac:chgData name="Mitchell Wand" userId="de9b44c55c049659" providerId="LiveId" clId="{B88821F2-442F-4F75-A735-687A8518FC9F}" dt="2023-09-22T01:48:23.240" v="582" actId="478"/>
          <ac:spMkLst>
            <pc:docMk/>
            <pc:sldMk cId="3707710800" sldId="592"/>
            <ac:spMk id="10" creationId="{4B3E1BFC-FBEF-B93B-90F5-EE1AD358971D}"/>
          </ac:spMkLst>
        </pc:spChg>
        <pc:spChg chg="add del mod">
          <ac:chgData name="Mitchell Wand" userId="de9b44c55c049659" providerId="LiveId" clId="{B88821F2-442F-4F75-A735-687A8518FC9F}" dt="2023-09-22T01:48:27.356" v="583" actId="478"/>
          <ac:spMkLst>
            <pc:docMk/>
            <pc:sldMk cId="3707710800" sldId="592"/>
            <ac:spMk id="11" creationId="{64CE440F-B7C2-3A9E-4D7A-D4F727E3E822}"/>
          </ac:spMkLst>
        </pc:spChg>
        <pc:spChg chg="add del mod">
          <ac:chgData name="Mitchell Wand" userId="de9b44c55c049659" providerId="LiveId" clId="{B88821F2-442F-4F75-A735-687A8518FC9F}" dt="2023-09-22T01:48:31.317" v="584" actId="478"/>
          <ac:spMkLst>
            <pc:docMk/>
            <pc:sldMk cId="3707710800" sldId="592"/>
            <ac:spMk id="12" creationId="{598E0A32-E0ED-EF72-C487-0668297C3C7D}"/>
          </ac:spMkLst>
        </pc:spChg>
        <pc:spChg chg="add del mod">
          <ac:chgData name="Mitchell Wand" userId="de9b44c55c049659" providerId="LiveId" clId="{B88821F2-442F-4F75-A735-687A8518FC9F}" dt="2023-09-22T01:48:34.526" v="585" actId="478"/>
          <ac:spMkLst>
            <pc:docMk/>
            <pc:sldMk cId="3707710800" sldId="592"/>
            <ac:spMk id="13" creationId="{50E759FB-E1C5-E183-9CF0-0AD04C898767}"/>
          </ac:spMkLst>
        </pc:spChg>
        <pc:spChg chg="add mod">
          <ac:chgData name="Mitchell Wand" userId="de9b44c55c049659" providerId="LiveId" clId="{B88821F2-442F-4F75-A735-687A8518FC9F}" dt="2023-09-22T01:50:28.367" v="591" actId="14100"/>
          <ac:spMkLst>
            <pc:docMk/>
            <pc:sldMk cId="3707710800" sldId="592"/>
            <ac:spMk id="14" creationId="{B2A561A0-89FD-2664-84F6-522F11888965}"/>
          </ac:spMkLst>
        </pc:spChg>
        <pc:spChg chg="add mod">
          <ac:chgData name="Mitchell Wand" userId="de9b44c55c049659" providerId="LiveId" clId="{B88821F2-442F-4F75-A735-687A8518FC9F}" dt="2023-09-22T01:52:17.381" v="600" actId="12"/>
          <ac:spMkLst>
            <pc:docMk/>
            <pc:sldMk cId="3707710800" sldId="592"/>
            <ac:spMk id="18" creationId="{6D666359-3F5A-FF69-2C4D-49CAD2E5E239}"/>
          </ac:spMkLst>
        </pc:spChg>
        <pc:spChg chg="add mod">
          <ac:chgData name="Mitchell Wand" userId="de9b44c55c049659" providerId="LiveId" clId="{B88821F2-442F-4F75-A735-687A8518FC9F}" dt="2023-09-22T01:54:26.776" v="614" actId="14100"/>
          <ac:spMkLst>
            <pc:docMk/>
            <pc:sldMk cId="3707710800" sldId="592"/>
            <ac:spMk id="21" creationId="{9D63FED5-AFF2-F40B-70FE-6C22AB6E9A57}"/>
          </ac:spMkLst>
        </pc:spChg>
        <pc:spChg chg="mod">
          <ac:chgData name="Mitchell Wand" userId="de9b44c55c049659" providerId="LiveId" clId="{B88821F2-442F-4F75-A735-687A8518FC9F}" dt="2023-09-22T01:55:12.719" v="620" actId="20577"/>
          <ac:spMkLst>
            <pc:docMk/>
            <pc:sldMk cId="3707710800" sldId="592"/>
            <ac:spMk id="885" creationId="{00000000-0000-0000-0000-000000000000}"/>
          </ac:spMkLst>
        </pc:spChg>
        <pc:cxnChg chg="add mod">
          <ac:chgData name="Mitchell Wand" userId="de9b44c55c049659" providerId="LiveId" clId="{B88821F2-442F-4F75-A735-687A8518FC9F}" dt="2023-09-22T01:50:44.598" v="593" actId="14100"/>
          <ac:cxnSpMkLst>
            <pc:docMk/>
            <pc:sldMk cId="3707710800" sldId="592"/>
            <ac:cxnSpMk id="16" creationId="{3956B06C-7175-CE3D-584C-C1572875C273}"/>
          </ac:cxnSpMkLst>
        </pc:cxnChg>
        <pc:cxnChg chg="add">
          <ac:chgData name="Mitchell Wand" userId="de9b44c55c049659" providerId="LiveId" clId="{B88821F2-442F-4F75-A735-687A8518FC9F}" dt="2023-09-22T01:52:33.784" v="601" actId="11529"/>
          <ac:cxnSpMkLst>
            <pc:docMk/>
            <pc:sldMk cId="3707710800" sldId="592"/>
            <ac:cxnSpMk id="20" creationId="{DB73E0AE-CA52-B3F6-2DDE-107C5B010891}"/>
          </ac:cxnSpMkLst>
        </pc:cxnChg>
        <pc:cxnChg chg="add">
          <ac:chgData name="Mitchell Wand" userId="de9b44c55c049659" providerId="LiveId" clId="{B88821F2-442F-4F75-A735-687A8518FC9F}" dt="2023-09-22T01:54:39.416" v="615" actId="11529"/>
          <ac:cxnSpMkLst>
            <pc:docMk/>
            <pc:sldMk cId="3707710800" sldId="592"/>
            <ac:cxnSpMk id="23" creationId="{17CA28F2-B374-3B1F-B79B-AFD3ABECECCC}"/>
          </ac:cxnSpMkLst>
        </pc:cxnChg>
      </pc:sldChg>
      <pc:sldChg chg="modSp mod ord modNotesTx">
        <pc:chgData name="Mitchell Wand" userId="de9b44c55c049659" providerId="LiveId" clId="{B88821F2-442F-4F75-A735-687A8518FC9F}" dt="2023-09-22T02:41:46.135" v="1554" actId="20577"/>
        <pc:sldMkLst>
          <pc:docMk/>
          <pc:sldMk cId="2447365172" sldId="594"/>
        </pc:sldMkLst>
        <pc:spChg chg="mod">
          <ac:chgData name="Mitchell Wand" userId="de9b44c55c049659" providerId="LiveId" clId="{B88821F2-442F-4F75-A735-687A8518FC9F}" dt="2023-09-22T02:39:15.421" v="1437" actId="5793"/>
          <ac:spMkLst>
            <pc:docMk/>
            <pc:sldMk cId="2447365172" sldId="594"/>
            <ac:spMk id="900" creationId="{00000000-0000-0000-0000-000000000000}"/>
          </ac:spMkLst>
        </pc:spChg>
        <pc:spChg chg="mod">
          <ac:chgData name="Mitchell Wand" userId="de9b44c55c049659" providerId="LiveId" clId="{B88821F2-442F-4F75-A735-687A8518FC9F}" dt="2023-09-22T02:41:30.868" v="1553" actId="20577"/>
          <ac:spMkLst>
            <pc:docMk/>
            <pc:sldMk cId="2447365172" sldId="594"/>
            <ac:spMk id="902" creationId="{00000000-0000-0000-0000-000000000000}"/>
          </ac:spMkLst>
        </pc:spChg>
      </pc:sldChg>
      <pc:sldChg chg="modSp add mod">
        <pc:chgData name="Mitchell Wand" userId="de9b44c55c049659" providerId="LiveId" clId="{B88821F2-442F-4F75-A735-687A8518FC9F}" dt="2023-09-22T01:23:30.988" v="202" actId="20577"/>
        <pc:sldMkLst>
          <pc:docMk/>
          <pc:sldMk cId="4169870849" sldId="673"/>
        </pc:sldMkLst>
        <pc:spChg chg="mod">
          <ac:chgData name="Mitchell Wand" userId="de9b44c55c049659" providerId="LiveId" clId="{B88821F2-442F-4F75-A735-687A8518FC9F}" dt="2023-09-22T01:23:30.988" v="202" actId="20577"/>
          <ac:spMkLst>
            <pc:docMk/>
            <pc:sldMk cId="4169870849" sldId="673"/>
            <ac:spMk id="3" creationId="{4D6184A3-C760-1669-8B54-31371DFC36A7}"/>
          </ac:spMkLst>
        </pc:spChg>
      </pc:sldChg>
      <pc:sldChg chg="modSp mod">
        <pc:chgData name="Mitchell Wand" userId="de9b44c55c049659" providerId="LiveId" clId="{B88821F2-442F-4F75-A735-687A8518FC9F}" dt="2023-09-22T01:12:13.225" v="0" actId="20577"/>
        <pc:sldMkLst>
          <pc:docMk/>
          <pc:sldMk cId="2420506016" sldId="685"/>
        </pc:sldMkLst>
        <pc:spChg chg="mod">
          <ac:chgData name="Mitchell Wand" userId="de9b44c55c049659" providerId="LiveId" clId="{B88821F2-442F-4F75-A735-687A8518FC9F}" dt="2023-09-22T01:12:13.225" v="0" actId="20577"/>
          <ac:spMkLst>
            <pc:docMk/>
            <pc:sldMk cId="2420506016" sldId="685"/>
            <ac:spMk id="8" creationId="{5B356C44-32EB-4AC4-94B7-A86895491E70}"/>
          </ac:spMkLst>
        </pc:spChg>
      </pc:sldChg>
      <pc:sldChg chg="modSp mod">
        <pc:chgData name="Mitchell Wand" userId="de9b44c55c049659" providerId="LiveId" clId="{B88821F2-442F-4F75-A735-687A8518FC9F}" dt="2023-09-22T01:13:31.721" v="31" actId="20577"/>
        <pc:sldMkLst>
          <pc:docMk/>
          <pc:sldMk cId="579390469" sldId="687"/>
        </pc:sldMkLst>
        <pc:spChg chg="mod">
          <ac:chgData name="Mitchell Wand" userId="de9b44c55c049659" providerId="LiveId" clId="{B88821F2-442F-4F75-A735-687A8518FC9F}" dt="2023-09-22T01:13:03.219" v="12" actId="20577"/>
          <ac:spMkLst>
            <pc:docMk/>
            <pc:sldMk cId="579390469" sldId="687"/>
            <ac:spMk id="2" creationId="{549071A8-7CDB-AAE5-3A40-1480CA1786F0}"/>
          </ac:spMkLst>
        </pc:spChg>
        <pc:spChg chg="mod">
          <ac:chgData name="Mitchell Wand" userId="de9b44c55c049659" providerId="LiveId" clId="{B88821F2-442F-4F75-A735-687A8518FC9F}" dt="2023-09-22T01:13:31.721" v="31" actId="20577"/>
          <ac:spMkLst>
            <pc:docMk/>
            <pc:sldMk cId="579390469" sldId="687"/>
            <ac:spMk id="3" creationId="{8677E51E-20FD-8C04-F3E3-6E9BF56E7CD6}"/>
          </ac:spMkLst>
        </pc:spChg>
      </pc:sldChg>
      <pc:sldChg chg="modSp mod ord chgLayout">
        <pc:chgData name="Mitchell Wand" userId="de9b44c55c049659" providerId="LiveId" clId="{B88821F2-442F-4F75-A735-687A8518FC9F}" dt="2023-09-22T01:25:48.223" v="214" actId="700"/>
        <pc:sldMkLst>
          <pc:docMk/>
          <pc:sldMk cId="3094861030" sldId="691"/>
        </pc:sldMkLst>
        <pc:spChg chg="mod ord">
          <ac:chgData name="Mitchell Wand" userId="de9b44c55c049659" providerId="LiveId" clId="{B88821F2-442F-4F75-A735-687A8518FC9F}" dt="2023-09-22T01:25:48.223" v="214" actId="700"/>
          <ac:spMkLst>
            <pc:docMk/>
            <pc:sldMk cId="3094861030" sldId="691"/>
            <ac:spMk id="860" creationId="{00000000-0000-0000-0000-000000000000}"/>
          </ac:spMkLst>
        </pc:spChg>
        <pc:spChg chg="mod ord">
          <ac:chgData name="Mitchell Wand" userId="de9b44c55c049659" providerId="LiveId" clId="{B88821F2-442F-4F75-A735-687A8518FC9F}" dt="2023-09-22T01:25:48.223" v="214" actId="700"/>
          <ac:spMkLst>
            <pc:docMk/>
            <pc:sldMk cId="3094861030" sldId="691"/>
            <ac:spMk id="861" creationId="{00000000-0000-0000-0000-000000000000}"/>
          </ac:spMkLst>
        </pc:spChg>
      </pc:sldChg>
      <pc:sldChg chg="modSp mod">
        <pc:chgData name="Mitchell Wand" userId="de9b44c55c049659" providerId="LiveId" clId="{B88821F2-442F-4F75-A735-687A8518FC9F}" dt="2023-09-22T01:25:14.705" v="205" actId="14100"/>
        <pc:sldMkLst>
          <pc:docMk/>
          <pc:sldMk cId="4280697998" sldId="693"/>
        </pc:sldMkLst>
        <pc:spChg chg="mod">
          <ac:chgData name="Mitchell Wand" userId="de9b44c55c049659" providerId="LiveId" clId="{B88821F2-442F-4F75-A735-687A8518FC9F}" dt="2023-09-22T01:25:14.705" v="205" actId="14100"/>
          <ac:spMkLst>
            <pc:docMk/>
            <pc:sldMk cId="4280697998" sldId="693"/>
            <ac:spMk id="3" creationId="{93640766-9111-5284-7177-A5F8636EE00F}"/>
          </ac:spMkLst>
        </pc:spChg>
      </pc:sldChg>
      <pc:sldChg chg="modSp mod modNotesTx">
        <pc:chgData name="Mitchell Wand" userId="de9b44c55c049659" providerId="LiveId" clId="{B88821F2-442F-4F75-A735-687A8518FC9F}" dt="2023-09-22T03:05:46.505" v="1840" actId="20577"/>
        <pc:sldMkLst>
          <pc:docMk/>
          <pc:sldMk cId="2846098467" sldId="694"/>
        </pc:sldMkLst>
        <pc:spChg chg="mod">
          <ac:chgData name="Mitchell Wand" userId="de9b44c55c049659" providerId="LiveId" clId="{B88821F2-442F-4F75-A735-687A8518FC9F}" dt="2023-09-22T03:03:59.486" v="1683" actId="20577"/>
          <ac:spMkLst>
            <pc:docMk/>
            <pc:sldMk cId="2846098467" sldId="694"/>
            <ac:spMk id="3" creationId="{BC8A71BA-215D-DD55-26DB-00DA5DD0389A}"/>
          </ac:spMkLst>
        </pc:spChg>
      </pc:sldChg>
      <pc:sldChg chg="modNotesTx">
        <pc:chgData name="Mitchell Wand" userId="de9b44c55c049659" providerId="LiveId" clId="{B88821F2-442F-4F75-A735-687A8518FC9F}" dt="2023-09-22T01:30:33.681" v="232" actId="20577"/>
        <pc:sldMkLst>
          <pc:docMk/>
          <pc:sldMk cId="2452036878" sldId="695"/>
        </pc:sldMkLst>
      </pc:sldChg>
      <pc:sldChg chg="modNotesTx">
        <pc:chgData name="Mitchell Wand" userId="de9b44c55c049659" providerId="LiveId" clId="{B88821F2-442F-4F75-A735-687A8518FC9F}" dt="2023-09-22T01:33:52.058" v="533" actId="6549"/>
        <pc:sldMkLst>
          <pc:docMk/>
          <pc:sldMk cId="830550122" sldId="697"/>
        </pc:sldMkLst>
      </pc:sldChg>
      <pc:sldChg chg="modNotesTx">
        <pc:chgData name="Mitchell Wand" userId="de9b44c55c049659" providerId="LiveId" clId="{B88821F2-442F-4F75-A735-687A8518FC9F}" dt="2023-09-22T02:23:48.573" v="1391" actId="20577"/>
        <pc:sldMkLst>
          <pc:docMk/>
          <pc:sldMk cId="3945244152" sldId="699"/>
        </pc:sldMkLst>
      </pc:sldChg>
      <pc:sldChg chg="modSp mod ord">
        <pc:chgData name="Mitchell Wand" userId="de9b44c55c049659" providerId="LiveId" clId="{B88821F2-442F-4F75-A735-687A8518FC9F}" dt="2023-09-22T02:43:31.658" v="1657" actId="255"/>
        <pc:sldMkLst>
          <pc:docMk/>
          <pc:sldMk cId="3390601045" sldId="700"/>
        </pc:sldMkLst>
        <pc:spChg chg="mod">
          <ac:chgData name="Mitchell Wand" userId="de9b44c55c049659" providerId="LiveId" clId="{B88821F2-442F-4F75-A735-687A8518FC9F}" dt="2023-09-22T02:43:31.658" v="1657" actId="255"/>
          <ac:spMkLst>
            <pc:docMk/>
            <pc:sldMk cId="3390601045" sldId="700"/>
            <ac:spMk id="902" creationId="{00000000-0000-0000-0000-000000000000}"/>
          </ac:spMkLst>
        </pc:spChg>
      </pc:sldChg>
      <pc:sldChg chg="addSp delSp modSp add mod modNotesTx">
        <pc:chgData name="Mitchell Wand" userId="de9b44c55c049659" providerId="LiveId" clId="{B88821F2-442F-4F75-A735-687A8518FC9F}" dt="2023-09-22T02:22:17.010" v="1288" actId="20577"/>
        <pc:sldMkLst>
          <pc:docMk/>
          <pc:sldMk cId="1502358582" sldId="701"/>
        </pc:sldMkLst>
        <pc:spChg chg="add mod">
          <ac:chgData name="Mitchell Wand" userId="de9b44c55c049659" providerId="LiveId" clId="{B88821F2-442F-4F75-A735-687A8518FC9F}" dt="2023-09-22T01:56:14.258" v="626" actId="767"/>
          <ac:spMkLst>
            <pc:docMk/>
            <pc:sldMk cId="1502358582" sldId="701"/>
            <ac:spMk id="2" creationId="{EE734AD7-63F5-1E82-A6D5-5313318325E0}"/>
          </ac:spMkLst>
        </pc:spChg>
        <pc:spChg chg="add mod">
          <ac:chgData name="Mitchell Wand" userId="de9b44c55c049659" providerId="LiveId" clId="{B88821F2-442F-4F75-A735-687A8518FC9F}" dt="2023-09-22T02:07:36.123" v="801" actId="1076"/>
          <ac:spMkLst>
            <pc:docMk/>
            <pc:sldMk cId="1502358582" sldId="701"/>
            <ac:spMk id="3" creationId="{170FD671-5236-D634-170B-17A6ED9CE0E6}"/>
          </ac:spMkLst>
        </pc:spChg>
        <pc:spChg chg="add mod">
          <ac:chgData name="Mitchell Wand" userId="de9b44c55c049659" providerId="LiveId" clId="{B88821F2-442F-4F75-A735-687A8518FC9F}" dt="2023-09-22T02:11:32.125" v="876" actId="1076"/>
          <ac:spMkLst>
            <pc:docMk/>
            <pc:sldMk cId="1502358582" sldId="701"/>
            <ac:spMk id="7" creationId="{0B0DF9C2-5475-424C-FF62-BAB54C733311}"/>
          </ac:spMkLst>
        </pc:spChg>
        <pc:spChg chg="add mod">
          <ac:chgData name="Mitchell Wand" userId="de9b44c55c049659" providerId="LiveId" clId="{B88821F2-442F-4F75-A735-687A8518FC9F}" dt="2023-09-22T02:15:02.892" v="976" actId="1076"/>
          <ac:spMkLst>
            <pc:docMk/>
            <pc:sldMk cId="1502358582" sldId="701"/>
            <ac:spMk id="10" creationId="{8401E8FD-FDBB-F655-1E38-65C23E6B206F}"/>
          </ac:spMkLst>
        </pc:spChg>
        <pc:spChg chg="add del mod">
          <ac:chgData name="Mitchell Wand" userId="de9b44c55c049659" providerId="LiveId" clId="{B88821F2-442F-4F75-A735-687A8518FC9F}" dt="2023-09-22T02:12:20.082" v="884"/>
          <ac:spMkLst>
            <pc:docMk/>
            <pc:sldMk cId="1502358582" sldId="701"/>
            <ac:spMk id="11" creationId="{745AD18D-F284-FF29-A256-E8300CB1B946}"/>
          </ac:spMkLst>
        </pc:spChg>
        <pc:spChg chg="del">
          <ac:chgData name="Mitchell Wand" userId="de9b44c55c049659" providerId="LiveId" clId="{B88821F2-442F-4F75-A735-687A8518FC9F}" dt="2023-09-22T01:55:43.115" v="624" actId="478"/>
          <ac:spMkLst>
            <pc:docMk/>
            <pc:sldMk cId="1502358582" sldId="701"/>
            <ac:spMk id="21" creationId="{9D63FED5-AFF2-F40B-70FE-6C22AB6E9A57}"/>
          </ac:spMkLst>
        </pc:spChg>
        <pc:spChg chg="mod">
          <ac:chgData name="Mitchell Wand" userId="de9b44c55c049659" providerId="LiveId" clId="{B88821F2-442F-4F75-A735-687A8518FC9F}" dt="2023-09-22T01:55:28.390" v="623" actId="20577"/>
          <ac:spMkLst>
            <pc:docMk/>
            <pc:sldMk cId="1502358582" sldId="701"/>
            <ac:spMk id="885" creationId="{00000000-0000-0000-0000-000000000000}"/>
          </ac:spMkLst>
        </pc:spChg>
        <pc:cxnChg chg="add mod">
          <ac:chgData name="Mitchell Wand" userId="de9b44c55c049659" providerId="LiveId" clId="{B88821F2-442F-4F75-A735-687A8518FC9F}" dt="2023-09-22T02:07:36.123" v="801" actId="1076"/>
          <ac:cxnSpMkLst>
            <pc:docMk/>
            <pc:sldMk cId="1502358582" sldId="701"/>
            <ac:cxnSpMk id="6" creationId="{26C3014B-36A2-9756-73D4-94CE4E6340CF}"/>
          </ac:cxnSpMkLst>
        </pc:cxnChg>
        <pc:cxnChg chg="add">
          <ac:chgData name="Mitchell Wand" userId="de9b44c55c049659" providerId="LiveId" clId="{B88821F2-442F-4F75-A735-687A8518FC9F}" dt="2023-09-22T02:10:34.397" v="872" actId="11529"/>
          <ac:cxnSpMkLst>
            <pc:docMk/>
            <pc:sldMk cId="1502358582" sldId="701"/>
            <ac:cxnSpMk id="9" creationId="{C02B5074-C64E-BA5A-8AE6-774BE3ED5DBA}"/>
          </ac:cxnSpMkLst>
        </pc:cxnChg>
        <pc:cxnChg chg="add">
          <ac:chgData name="Mitchell Wand" userId="de9b44c55c049659" providerId="LiveId" clId="{B88821F2-442F-4F75-A735-687A8518FC9F}" dt="2023-09-22T02:15:15.261" v="977" actId="11529"/>
          <ac:cxnSpMkLst>
            <pc:docMk/>
            <pc:sldMk cId="1502358582" sldId="701"/>
            <ac:cxnSpMk id="13" creationId="{7A6C8F74-32D2-482A-468E-74054E6F5372}"/>
          </ac:cxnSpMkLst>
        </pc:cxnChg>
        <pc:cxnChg chg="del">
          <ac:chgData name="Mitchell Wand" userId="de9b44c55c049659" providerId="LiveId" clId="{B88821F2-442F-4F75-A735-687A8518FC9F}" dt="2023-09-22T01:55:45.193" v="625" actId="478"/>
          <ac:cxnSpMkLst>
            <pc:docMk/>
            <pc:sldMk cId="1502358582" sldId="701"/>
            <ac:cxnSpMk id="23" creationId="{17CA28F2-B374-3B1F-B79B-AFD3ABECECCC}"/>
          </ac:cxnSpMkLst>
        </pc:cxn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10.png>
</file>

<file path=ppt/media/image11.png>
</file>

<file path=ppt/media/image12.png>
</file>

<file path=ppt/media/image2.png>
</file>

<file path=ppt/media/image3.tif>
</file>

<file path=ppt/media/image4.tif>
</file>

<file path=ppt/media/image5.tif>
</file>

<file path=ppt/media/image6.ti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376727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C8D5E-44DF-8D98-85C3-C9E61B1DE2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42ECCF-26EF-B82A-7FF4-4D2A323A0E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569157-2344-C01E-B7C9-62B732451C94}"/>
              </a:ext>
            </a:extLst>
          </p:cNvPr>
          <p:cNvSpPr>
            <a:spLocks noGrp="1"/>
          </p:cNvSpPr>
          <p:nvPr>
            <p:ph type="body" idx="1"/>
          </p:nvPr>
        </p:nvSpPr>
        <p:spPr/>
        <p:txBody>
          <a:bodyPr/>
          <a:lstStyle/>
          <a:p>
            <a:r>
              <a:rPr lang="en-US" dirty="0"/>
              <a:t>Here are those same two sequence diagrams, side-by-side.</a:t>
            </a:r>
          </a:p>
          <a:p>
            <a:endParaRPr lang="en-US" dirty="0"/>
          </a:p>
          <a:p>
            <a:r>
              <a:rPr lang="en-US" dirty="0"/>
              <a:t>Note that the REST diagram shows a clear request/response flow. After receiving a response, the connection is closed, and no more data is exchanged. In a minute, we’ll get into discussing what the request format is – but the points that we are underscoring here is:</a:t>
            </a:r>
          </a:p>
          <a:p>
            <a:r>
              <a:rPr lang="en-US" dirty="0"/>
              <a:t>1. REST is request/response. New requests mean a new connection. Server can not send data to client unless client requests it</a:t>
            </a:r>
          </a:p>
          <a:p>
            <a:r>
              <a:rPr lang="en-US" dirty="0"/>
              <a:t>2. </a:t>
            </a:r>
            <a:r>
              <a:rPr lang="en-US" dirty="0" err="1"/>
              <a:t>WebSockets</a:t>
            </a:r>
            <a:r>
              <a:rPr lang="en-US" dirty="0"/>
              <a:t> offer bi-directional push. After a web socket is opened, either side (client or server) can push data to the other. The </a:t>
            </a:r>
            <a:r>
              <a:rPr lang="en-US" dirty="0" err="1"/>
              <a:t>websocket</a:t>
            </a:r>
            <a:r>
              <a:rPr lang="en-US" dirty="0"/>
              <a:t> can be closed whenever either side chooses.</a:t>
            </a:r>
          </a:p>
          <a:p>
            <a:endParaRPr lang="en-US" dirty="0"/>
          </a:p>
          <a:p>
            <a:r>
              <a:rPr lang="en-US" dirty="0"/>
              <a:t>Most modern applications use one or both of these protocols.</a:t>
            </a:r>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2558785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into more details on REST. REST stands for “Representational State Transfer”</a:t>
            </a:r>
          </a:p>
          <a:p>
            <a:r>
              <a:rPr lang="en-US" dirty="0"/>
              <a:t>(read slide)</a:t>
            </a:r>
          </a:p>
          <a:p>
            <a:endParaRPr lang="en-US" dirty="0"/>
          </a:p>
          <a:p>
            <a:r>
              <a:rPr lang="en-US" dirty="0"/>
              <a:t>&lt;Important point to contrast to </a:t>
            </a:r>
            <a:r>
              <a:rPr lang="en-US" dirty="0" err="1"/>
              <a:t>websockets</a:t>
            </a:r>
            <a:r>
              <a:rPr lang="en-US" dirty="0"/>
              <a:t> – web sockets are STATEFUL, maintaining a connection to a single server, and each request needs to go to the same server (or you have to make a bunch of complicated machinery to work around that)&gt;</a:t>
            </a:r>
          </a:p>
        </p:txBody>
      </p:sp>
    </p:spTree>
    <p:extLst>
      <p:ext uri="{BB962C8B-B14F-4D97-AF65-F5344CB8AC3E}">
        <p14:creationId xmlns:p14="http://schemas.microsoft.com/office/powerpoint/2010/main" val="1670648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45003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7526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06536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30308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  Among other things, it generates code to extract parameters from all these places.</a:t>
            </a:r>
          </a:p>
        </p:txBody>
      </p:sp>
    </p:spTree>
    <p:extLst>
      <p:ext uri="{BB962C8B-B14F-4D97-AF65-F5344CB8AC3E}">
        <p14:creationId xmlns:p14="http://schemas.microsoft.com/office/powerpoint/2010/main" val="40910154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013231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21393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92615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00727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9246358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a:t>
            </a:r>
            <a:r>
              <a:rPr lang="en-US" dirty="0"/>
              <a:t>lefthand side of </a:t>
            </a:r>
            <a:r>
              <a:rPr dirty="0"/>
              <a:t>slide)</a:t>
            </a:r>
            <a:endParaRPr lang="en-US" dirty="0"/>
          </a:p>
          <a:p>
            <a:endParaRPr dirty="0"/>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a:t>
            </a:r>
            <a:r>
              <a:rPr lang="en-US" dirty="0"/>
              <a:t>‘ll use</a:t>
            </a:r>
            <a:r>
              <a:rPr dirty="0"/>
              <a:t> tools…</a:t>
            </a:r>
          </a:p>
        </p:txBody>
      </p:sp>
    </p:spTree>
    <p:extLst>
      <p:ext uri="{BB962C8B-B14F-4D97-AF65-F5344CB8AC3E}">
        <p14:creationId xmlns:p14="http://schemas.microsoft.com/office/powerpoint/2010/main" val="21458688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a:t>
            </a:r>
          </a:p>
          <a:p>
            <a:endParaRPr lang="en-US" dirty="0"/>
          </a:p>
          <a:p>
            <a:r>
              <a:rPr lang="en-US" dirty="0"/>
              <a:t>Given a typescript interface or class with annotations, it generates running server code + </a:t>
            </a:r>
            <a:r>
              <a:rPr lang="en-US" dirty="0" err="1"/>
              <a:t>OpenAPI</a:t>
            </a:r>
            <a:r>
              <a:rPr lang="en-US" dirty="0"/>
              <a:t> documentation + Readable HTML documentation.</a:t>
            </a:r>
          </a:p>
          <a:p>
            <a:endParaRPr lang="en-US" dirty="0"/>
          </a:p>
          <a:p>
            <a:r>
              <a:rPr lang="en-US" dirty="0"/>
              <a:t>For this class, we’ve packaged this whole process as a single </a:t>
            </a:r>
            <a:r>
              <a:rPr lang="en-US" dirty="0" err="1"/>
              <a:t>npm</a:t>
            </a:r>
            <a:r>
              <a:rPr lang="en-US" dirty="0"/>
              <a:t> script (say “thank you”).</a:t>
            </a:r>
          </a:p>
        </p:txBody>
      </p:sp>
    </p:spTree>
    <p:extLst>
      <p:ext uri="{BB962C8B-B14F-4D97-AF65-F5344CB8AC3E}">
        <p14:creationId xmlns:p14="http://schemas.microsoft.com/office/powerpoint/2010/main" val="28457689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is the annotated code for</a:t>
            </a:r>
            <a:r>
              <a:rPr dirty="0"/>
              <a:t> “</a:t>
            </a:r>
            <a:r>
              <a:rPr dirty="0" err="1"/>
              <a:t>createViewingArea</a:t>
            </a:r>
            <a:r>
              <a:rPr dirty="0"/>
              <a:t>” method in the </a:t>
            </a:r>
            <a:r>
              <a:rPr dirty="0" err="1"/>
              <a:t>TownService</a:t>
            </a:r>
            <a:r>
              <a:rPr dirty="0"/>
              <a:t> file “</a:t>
            </a:r>
            <a:r>
              <a:rPr dirty="0" err="1"/>
              <a:t>TownsController.ts</a:t>
            </a:r>
            <a:r>
              <a:rPr dirty="0"/>
              <a:t>”. </a:t>
            </a:r>
            <a:r>
              <a:rPr lang="en-US" dirty="0"/>
              <a:t> The intention is that this method should be invoked by making a POST request to /towns/{</a:t>
            </a:r>
            <a:r>
              <a:rPr lang="en-US" dirty="0" err="1"/>
              <a:t>townID</a:t>
            </a:r>
            <a:r>
              <a:rPr lang="en-US" dirty="0"/>
              <a:t>}/</a:t>
            </a:r>
            <a:r>
              <a:rPr lang="en-US" dirty="0" err="1"/>
              <a:t>viewingArea</a:t>
            </a:r>
            <a:r>
              <a:rPr lang="en-US" dirty="0"/>
              <a:t>.</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Let’s see how all of this is communicated to </a:t>
            </a:r>
            <a:r>
              <a:rPr lang="en-US" dirty="0" err="1"/>
              <a:t>tsoa</a:t>
            </a:r>
            <a:r>
              <a:rPr lang="en-US" dirty="0"/>
              <a:t>.</a:t>
            </a:r>
          </a:p>
          <a:p>
            <a:endParaRPr lang="en-US" dirty="0"/>
          </a:p>
          <a:p>
            <a:r>
              <a:rPr dirty="0"/>
              <a:t>The underlined annotations </a:t>
            </a:r>
            <a:r>
              <a:rPr lang="en-US" dirty="0"/>
              <a:t>tell </a:t>
            </a:r>
            <a:r>
              <a:rPr dirty="0"/>
              <a:t>TSOA that</a:t>
            </a:r>
            <a:r>
              <a:rPr lang="en-US" dirty="0"/>
              <a:t>:</a:t>
            </a:r>
            <a:endParaRPr dirty="0"/>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endParaRPr lang="en-US" dirty="0"/>
          </a:p>
          <a:p>
            <a:pPr marL="294105" indent="-294105">
              <a:buSzPct val="100000"/>
              <a:buAutoNum type="arabicPeriod"/>
            </a:pPr>
            <a:endParaRPr lang="en-US" dirty="0"/>
          </a:p>
          <a:p>
            <a:pPr marL="0" indent="0">
              <a:buSzPct val="100000"/>
              <a:buNone/>
            </a:pPr>
            <a:r>
              <a:rPr lang="en-US" dirty="0"/>
              <a:t>====== go on to the next slide =====</a:t>
            </a:r>
          </a:p>
          <a:p>
            <a:pPr marL="0" indent="0">
              <a:buSzPct val="100000"/>
              <a:buNone/>
            </a:pPr>
            <a:endParaRPr dirty="0"/>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17469702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294105" indent="-294105">
              <a:buSzPct val="100000"/>
              <a:buAutoNum type="arabicPeriod"/>
            </a:pPr>
            <a:r>
              <a:rPr dirty="0"/>
              <a:t>The “</a:t>
            </a:r>
            <a:r>
              <a:rPr dirty="0" err="1"/>
              <a:t>sessionToken</a:t>
            </a:r>
            <a:r>
              <a:rPr dirty="0"/>
              <a:t>” parameter </a:t>
            </a:r>
            <a:r>
              <a:rPr lang="en-US" dirty="0"/>
              <a:t>will</a:t>
            </a:r>
            <a:r>
              <a:rPr dirty="0"/>
              <a:t>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a:t>
            </a:r>
            <a:r>
              <a:rPr lang="en-US" dirty="0"/>
              <a:t>will</a:t>
            </a:r>
            <a:r>
              <a:rPr dirty="0"/>
              <a:t>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39687916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And here is the generated web page.  Note that it has nice buttons to enable you to try out the API without building a whole client application.</a:t>
            </a:r>
            <a:endParaRPr dirty="0"/>
          </a:p>
        </p:txBody>
      </p:sp>
    </p:spTree>
    <p:extLst>
      <p:ext uri="{BB962C8B-B14F-4D97-AF65-F5344CB8AC3E}">
        <p14:creationId xmlns:p14="http://schemas.microsoft.com/office/powerpoint/2010/main" val="1546349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endParaRPr dirty="0"/>
          </a:p>
        </p:txBody>
      </p:sp>
    </p:spTree>
    <p:extLst>
      <p:ext uri="{BB962C8B-B14F-4D97-AF65-F5344CB8AC3E}">
        <p14:creationId xmlns:p14="http://schemas.microsoft.com/office/powerpoint/2010/main" val="40254870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rPr dirty="0"/>
              <a:t>(Read slide, note that it is unlikely that students will need to write express handlers like this, but pointing out that this exists in </a:t>
            </a:r>
            <a:r>
              <a:rPr dirty="0" err="1"/>
              <a:t>server.ts</a:t>
            </a:r>
            <a:r>
              <a:rPr dirty="0"/>
              <a:t> and is part of the glue that holds </a:t>
            </a:r>
            <a:r>
              <a:rPr dirty="0" err="1"/>
              <a:t>tsoa</a:t>
            </a:r>
            <a:r>
              <a:rPr dirty="0"/>
              <a:t> together with the web server)</a:t>
            </a:r>
          </a:p>
        </p:txBody>
      </p:sp>
    </p:spTree>
    <p:extLst>
      <p:ext uri="{BB962C8B-B14F-4D97-AF65-F5344CB8AC3E}">
        <p14:creationId xmlns:p14="http://schemas.microsoft.com/office/powerpoint/2010/main" val="11036682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stuff is actually used. Here’s a Swagger web page Prof. Wand found “in the wild”.</a:t>
            </a:r>
          </a:p>
        </p:txBody>
      </p:sp>
    </p:spTree>
    <p:extLst>
      <p:ext uri="{BB962C8B-B14F-4D97-AF65-F5344CB8AC3E}">
        <p14:creationId xmlns:p14="http://schemas.microsoft.com/office/powerpoint/2010/main" val="1706630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rPr lang="en-US" dirty="0" err="1"/>
              <a:t>Asssociated</a:t>
            </a:r>
            <a:r>
              <a:rPr lang="en-US" dirty="0"/>
              <a:t> with this lesson </a:t>
            </a:r>
            <a:r>
              <a:rPr dirty="0"/>
              <a:t>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extLst>
      <p:ext uri="{BB962C8B-B14F-4D97-AF65-F5344CB8AC3E}">
        <p14:creationId xmlns:p14="http://schemas.microsoft.com/office/powerpoint/2010/main" val="4235756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remember this slide comparing the “push pattern” with the “pull pattern” from lesson 5 (interaction-level design patterns). We’ve changed the word “Producer” to be “server” and “Consumer” to be “Client”. </a:t>
            </a:r>
          </a:p>
          <a:p>
            <a:endParaRPr lang="en-US" dirty="0"/>
          </a:p>
          <a:p>
            <a:r>
              <a:rPr lang="en-US" dirty="0"/>
              <a:t>We will discuss two approaches for implementing communication in our distributed systems – one that follows the pull pattern (REST) and one that follows the push pattern (web sockets)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365248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discuss web sockets first, which follow the “push” pattern.</a:t>
            </a:r>
          </a:p>
          <a:p>
            <a:r>
              <a:rPr lang="en-US" dirty="0"/>
              <a:t>This UML sequence diagram shows the way that communication works with web sockets.</a:t>
            </a:r>
          </a:p>
          <a:p>
            <a:endParaRPr lang="en-US" dirty="0"/>
          </a:p>
          <a:p>
            <a:r>
              <a:rPr lang="en-US" dirty="0"/>
              <a:t>Clients open a web socket connection with a server, and then the server can emit events (push them) to clients. Similarly, the clients can push to the server. There is no “pulling” here. </a:t>
            </a:r>
          </a:p>
          <a:p>
            <a:endParaRPr lang="en-US" dirty="0"/>
          </a:p>
          <a:p>
            <a:r>
              <a:rPr lang="en-US" dirty="0"/>
              <a:t>&lt;next slide&gt;</a:t>
            </a:r>
          </a:p>
          <a:p>
            <a:endParaRPr lang="en-US" dirty="0"/>
          </a:p>
          <a:p>
            <a:r>
              <a:rPr lang="en-US" dirty="0"/>
              <a:t>Edit diagram at: </a:t>
            </a:r>
          </a:p>
          <a:p>
            <a:endParaRPr lang="en-US" dirty="0"/>
          </a:p>
          <a:p>
            <a:r>
              <a:rPr lang="en-US" dirty="0"/>
              <a:t>https://</a:t>
            </a:r>
            <a:r>
              <a:rPr lang="en-US" dirty="0" err="1"/>
              <a:t>mermaid.ink</a:t>
            </a:r>
            <a:r>
              <a:rPr lang="en-US" dirty="0"/>
              <a:t>/</a:t>
            </a:r>
            <a:r>
              <a:rPr lang="en-US" dirty="0" err="1"/>
              <a:t>img</a:t>
            </a:r>
            <a:r>
              <a:rPr lang="en-US" dirty="0"/>
              <a: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type=</a:t>
            </a:r>
            <a:r>
              <a:rPr lang="en-US" dirty="0" err="1"/>
              <a:t>png</a:t>
            </a:r>
            <a:r>
              <a:rPr lang="en-US" dirty="0"/>
              <a:t>)](https://</a:t>
            </a:r>
            <a:r>
              <a:rPr lang="en-US" dirty="0" err="1"/>
              <a:t>mermaid.live</a:t>
            </a:r>
            <a:r>
              <a:rPr lang="en-US" dirty="0"/>
              <a:t>/edi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a:t>
            </a:r>
          </a:p>
        </p:txBody>
      </p:sp>
    </p:spTree>
    <p:extLst>
      <p:ext uri="{BB962C8B-B14F-4D97-AF65-F5344CB8AC3E}">
        <p14:creationId xmlns:p14="http://schemas.microsoft.com/office/powerpoint/2010/main" val="661200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WebSockets</a:t>
            </a:r>
            <a:r>
              <a:rPr lang="en-US" dirty="0"/>
              <a:t> use an event-based model, where clients emit messages to a server and a server emits messages to a client. Each side listens to those messages. This is NOT a ”request/response” model – the </a:t>
            </a:r>
            <a:r>
              <a:rPr lang="en-US" dirty="0" err="1"/>
              <a:t>websocket</a:t>
            </a:r>
            <a:r>
              <a:rPr lang="en-US" dirty="0"/>
              <a:t> doesn’t track which messages are in response to other messages (although you certainly could add a unique ID to each message, and an “in reply-to” field to each message).</a:t>
            </a:r>
          </a:p>
          <a:p>
            <a:endParaRPr lang="en-US" dirty="0"/>
          </a:p>
          <a:p>
            <a:r>
              <a:rPr lang="en-US" dirty="0"/>
              <a:t>In order to accomplish this, the server maintains stateful connections to all clients – keeping the channel open for data to flow back and forth at any moment. </a:t>
            </a:r>
          </a:p>
          <a:p>
            <a:endParaRPr lang="en-US" dirty="0"/>
          </a:p>
          <a:p>
            <a:r>
              <a:rPr lang="en-US" dirty="0"/>
              <a:t>The clients only maintain a connection to that single server, and do NOT maintain connections to other clients. Doing so would cause a combinatorial state explosion – with 100 clients, for each client to maintain a socket to each other would require them to each maintain 4905 connections – quite a burden, especially if you expect for each client to be busy doing other things, too.</a:t>
            </a:r>
          </a:p>
          <a:p>
            <a:endParaRPr lang="en-US" dirty="0"/>
          </a:p>
          <a:p>
            <a:r>
              <a:rPr lang="en-US" dirty="0"/>
              <a:t>The server, which has a socket connection to each client, could broadcast a message to all clients, to only a subset of clients, or to a single one. So, to have a client send a message that goes to all other clients, this is typically implemented by sending it first to the server, which then forwards it to everyone else. </a:t>
            </a:r>
          </a:p>
          <a:p>
            <a:endParaRPr lang="en-US" dirty="0"/>
          </a:p>
          <a:p>
            <a:r>
              <a:rPr lang="en-US" dirty="0"/>
              <a:t>In short, the client can push to the server, and the server can push to the client.</a:t>
            </a:r>
          </a:p>
        </p:txBody>
      </p:sp>
    </p:spTree>
    <p:extLst>
      <p:ext uri="{BB962C8B-B14F-4D97-AF65-F5344CB8AC3E}">
        <p14:creationId xmlns:p14="http://schemas.microsoft.com/office/powerpoint/2010/main" val="668880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 In the code snippet, stress how the server accumulates a socket for each connection, and registers listeners for each socket. This example omits how a connection is established, which is on the next slide&gt;</a:t>
            </a:r>
          </a:p>
        </p:txBody>
      </p:sp>
    </p:spTree>
    <p:extLst>
      <p:ext uri="{BB962C8B-B14F-4D97-AF65-F5344CB8AC3E}">
        <p14:creationId xmlns:p14="http://schemas.microsoft.com/office/powerpoint/2010/main" val="1002275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Socket.IO</a:t>
            </a:r>
            <a:r>
              <a:rPr lang="en-US" dirty="0"/>
              <a:t> uses the typed emitter pattern. This slide shows the event map for the events that the server sends to the client, and the client sends to the server.</a:t>
            </a:r>
          </a:p>
          <a:p>
            <a:endParaRPr lang="en-US" dirty="0"/>
          </a:p>
          <a:p>
            <a:r>
              <a:rPr lang="en-US" dirty="0"/>
              <a:t>We call these “event maps” because they contain a mapping from each event name to its parameters. </a:t>
            </a:r>
          </a:p>
        </p:txBody>
      </p:sp>
    </p:spTree>
    <p:extLst>
      <p:ext uri="{BB962C8B-B14F-4D97-AF65-F5344CB8AC3E}">
        <p14:creationId xmlns:p14="http://schemas.microsoft.com/office/powerpoint/2010/main" val="28172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event map on the last slide, we can now see another example of listening for and emitting messages – taken from </a:t>
            </a:r>
            <a:r>
              <a:rPr lang="en-US" dirty="0" err="1"/>
              <a:t>Covey.Town</a:t>
            </a:r>
            <a:r>
              <a:rPr lang="en-US" dirty="0"/>
              <a:t>.</a:t>
            </a:r>
          </a:p>
          <a:p>
            <a:endParaRPr lang="en-US" dirty="0"/>
          </a:p>
          <a:p>
            <a:r>
              <a:rPr lang="en-US" dirty="0"/>
              <a:t>Note that different message types, like </a:t>
            </a:r>
            <a:r>
              <a:rPr lang="en-US" dirty="0" err="1"/>
              <a:t>playerDisconnect</a:t>
            </a:r>
            <a:r>
              <a:rPr lang="en-US" dirty="0"/>
              <a:t> and </a:t>
            </a:r>
            <a:r>
              <a:rPr lang="en-US" dirty="0" err="1"/>
              <a:t>chatMessage</a:t>
            </a:r>
            <a:r>
              <a:rPr lang="en-US" dirty="0"/>
              <a:t> take different kinds of parameters. Because we’ve defined the event map (and are using it on both the client and the server), we get nice things, like when the server listens for a </a:t>
            </a:r>
            <a:r>
              <a:rPr lang="en-US" dirty="0" err="1"/>
              <a:t>chatMessage</a:t>
            </a:r>
            <a:r>
              <a:rPr lang="en-US" dirty="0"/>
              <a:t>, TypeScript *knows* that the argument passed with that event will be a </a:t>
            </a:r>
            <a:r>
              <a:rPr lang="en-US" dirty="0" err="1"/>
              <a:t>ChatMessage</a:t>
            </a:r>
            <a:r>
              <a:rPr lang="en-US" dirty="0"/>
              <a:t>.</a:t>
            </a:r>
          </a:p>
        </p:txBody>
      </p:sp>
    </p:spTree>
    <p:extLst>
      <p:ext uri="{BB962C8B-B14F-4D97-AF65-F5344CB8AC3E}">
        <p14:creationId xmlns:p14="http://schemas.microsoft.com/office/powerpoint/2010/main" val="1520292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other high-level approach for implementing communication in our system is REST, which follows the “pull” pattern.</a:t>
            </a:r>
          </a:p>
          <a:p>
            <a:r>
              <a:rPr lang="en-US" dirty="0"/>
              <a:t>With REST, the clients can make a request to the server, receive a response to that request, and then the connection is closed - each request is independent of the other.</a:t>
            </a:r>
          </a:p>
          <a:p>
            <a:endParaRPr lang="en-US" dirty="0"/>
          </a:p>
          <a:p>
            <a:r>
              <a:rPr lang="en-US" dirty="0"/>
              <a:t>REST is A design principle for http requests, Commonly used for APIs</a:t>
            </a:r>
          </a:p>
          <a:p>
            <a:endParaRPr lang="en-US" dirty="0"/>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1504799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tif"/><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6.tif"/><Relationship Id="rId5" Type="http://schemas.openxmlformats.org/officeDocument/2006/relationships/image" Target="../media/image5.tif"/><Relationship Id="rId4" Type="http://schemas.openxmlformats.org/officeDocument/2006/relationships/image" Target="../media/image4.tif"/></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calendar.google.com/calendar/u/0/r/month/2023/2/1?tab=mc&amp;pli=1"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ocket.io/docs/v4/tutorial/introduc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11.3 </a:t>
            </a:r>
            <a:r>
              <a:rPr lang="en-US" altLang="en-US">
                <a:sym typeface="Helvetica Neue" charset="0"/>
              </a:rPr>
              <a:t>Communication Patterns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 Bell, Adeel Bhutta,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2050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98092-5C7F-82E1-8B28-7987DDC6D3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209F6A-42A3-5E65-0932-F0A6020D0312}"/>
              </a:ext>
            </a:extLst>
          </p:cNvPr>
          <p:cNvSpPr>
            <a:spLocks noGrp="1"/>
          </p:cNvSpPr>
          <p:nvPr>
            <p:ph type="title"/>
          </p:nvPr>
        </p:nvSpPr>
        <p:spPr/>
        <p:txBody>
          <a:bodyPr/>
          <a:lstStyle/>
          <a:p>
            <a:r>
              <a:rPr lang="en-US" dirty="0"/>
              <a:t>Compare REST and Web Sockets</a:t>
            </a:r>
          </a:p>
        </p:txBody>
      </p:sp>
      <p:sp>
        <p:nvSpPr>
          <p:cNvPr id="4" name="Slide Number Placeholder 3">
            <a:extLst>
              <a:ext uri="{FF2B5EF4-FFF2-40B4-BE49-F238E27FC236}">
                <a16:creationId xmlns:a16="http://schemas.microsoft.com/office/drawing/2014/main" id="{593CAA1B-EEC4-D8D7-B6E4-5DDB90F2609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E8700611-B2E7-08E3-FCFB-FF0DE9BA23D1}"/>
              </a:ext>
            </a:extLst>
          </p:cNvPr>
          <p:cNvSpPr txBox="1"/>
          <p:nvPr/>
        </p:nvSpPr>
        <p:spPr>
          <a:xfrm>
            <a:off x="2255898" y="1674415"/>
            <a:ext cx="1320800"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REST</a:t>
            </a:r>
          </a:p>
        </p:txBody>
      </p:sp>
      <p:sp>
        <p:nvSpPr>
          <p:cNvPr id="5" name="TextBox 4">
            <a:extLst>
              <a:ext uri="{FF2B5EF4-FFF2-40B4-BE49-F238E27FC236}">
                <a16:creationId xmlns:a16="http://schemas.microsoft.com/office/drawing/2014/main" id="{6AEB0C4B-19C3-52C0-3C3F-95AE347FBCEC}"/>
              </a:ext>
            </a:extLst>
          </p:cNvPr>
          <p:cNvSpPr txBox="1"/>
          <p:nvPr/>
        </p:nvSpPr>
        <p:spPr>
          <a:xfrm>
            <a:off x="7129280" y="1630959"/>
            <a:ext cx="2962639"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Web Sockets</a:t>
            </a:r>
          </a:p>
        </p:txBody>
      </p:sp>
      <p:cxnSp>
        <p:nvCxnSpPr>
          <p:cNvPr id="10" name="Straight Connector 9">
            <a:extLst>
              <a:ext uri="{FF2B5EF4-FFF2-40B4-BE49-F238E27FC236}">
                <a16:creationId xmlns:a16="http://schemas.microsoft.com/office/drawing/2014/main" id="{7A1B8F9A-C254-1930-1D38-39B793128037}"/>
              </a:ext>
            </a:extLst>
          </p:cNvPr>
          <p:cNvCxnSpPr/>
          <p:nvPr/>
        </p:nvCxnSpPr>
        <p:spPr>
          <a:xfrm>
            <a:off x="5832596" y="1674415"/>
            <a:ext cx="0" cy="5047060"/>
          </a:xfrm>
          <a:prstGeom prst="line">
            <a:avLst/>
          </a:prstGeom>
          <a:ln w="317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pic>
        <p:nvPicPr>
          <p:cNvPr id="14" name="Content Placeholder 7" descr="A diagram of a connection&#10;&#10;Description automatically generated">
            <a:extLst>
              <a:ext uri="{FF2B5EF4-FFF2-40B4-BE49-F238E27FC236}">
                <a16:creationId xmlns:a16="http://schemas.microsoft.com/office/drawing/2014/main" id="{0E2DA644-51FC-5715-3D7A-0E34A3BFC55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0" y="2690916"/>
            <a:ext cx="5832592" cy="3847996"/>
          </a:xfrm>
        </p:spPr>
      </p:pic>
      <p:pic>
        <p:nvPicPr>
          <p:cNvPr id="15" name="Picture 14" descr="A diagram of a server&#10;&#10;Description automatically generated">
            <a:extLst>
              <a:ext uri="{FF2B5EF4-FFF2-40B4-BE49-F238E27FC236}">
                <a16:creationId xmlns:a16="http://schemas.microsoft.com/office/drawing/2014/main" id="{C302EF92-2A93-F101-DB67-DBEA29B66453}"/>
              </a:ext>
            </a:extLst>
          </p:cNvPr>
          <p:cNvPicPr>
            <a:picLocks noChangeAspect="1"/>
          </p:cNvPicPr>
          <p:nvPr/>
        </p:nvPicPr>
        <p:blipFill rotWithShape="1">
          <a:blip r:embed="rId4">
            <a:extLst>
              <a:ext uri="{28A0092B-C50C-407E-A947-70E740481C1C}">
                <a14:useLocalDpi xmlns:a14="http://schemas.microsoft.com/office/drawing/2010/main" val="0"/>
              </a:ext>
            </a:extLst>
          </a:blip>
          <a:srcRect t="18888" b="18997"/>
          <a:stretch/>
        </p:blipFill>
        <p:spPr>
          <a:xfrm>
            <a:off x="6006113" y="2599940"/>
            <a:ext cx="6165274" cy="3938972"/>
          </a:xfrm>
          <a:prstGeom prst="rect">
            <a:avLst/>
          </a:prstGeom>
        </p:spPr>
      </p:pic>
    </p:spTree>
    <p:extLst>
      <p:ext uri="{BB962C8B-B14F-4D97-AF65-F5344CB8AC3E}">
        <p14:creationId xmlns:p14="http://schemas.microsoft.com/office/powerpoint/2010/main" val="4530983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REST Principles"/>
          <p:cNvSpPr txBox="1">
            <a:spLocks noGrp="1"/>
          </p:cNvSpPr>
          <p:nvPr>
            <p:ph type="title"/>
          </p:nvPr>
        </p:nvSpPr>
        <p:spPr>
          <a:prstGeom prst="rect">
            <a:avLst/>
          </a:prstGeom>
        </p:spPr>
        <p:txBody>
          <a:bodyPr/>
          <a:lstStyle/>
          <a:p>
            <a:r>
              <a:t>REST Principles </a:t>
            </a:r>
          </a:p>
        </p:txBody>
      </p:sp>
      <p:sp>
        <p:nvSpPr>
          <p:cNvPr id="800" name="Single Server - As far as the client knows, there’s just one…"/>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a:t>
            </a:r>
            <a:r>
              <a:rPr lang="en-US" dirty="0"/>
              <a:t>t</a:t>
            </a:r>
            <a:endParaRPr dirty="0"/>
          </a:p>
          <a:p>
            <a:r>
              <a:rPr dirty="0"/>
              <a:t>Uniform </a:t>
            </a:r>
            <a:r>
              <a:rPr dirty="0" err="1"/>
              <a:t>Cacheability</a:t>
            </a:r>
            <a:r>
              <a:rPr dirty="0"/>
              <a:t> - Each request is identified as cacheable or not.</a:t>
            </a:r>
          </a:p>
          <a:p>
            <a:r>
              <a:rPr dirty="0"/>
              <a:t>Uniform Interface - Standard way to specify interface</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3"/>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4"/>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4"/>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4"/>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4"/>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4"/>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4"/>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5"/>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5"/>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5"/>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5"/>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6"/>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6"/>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6"/>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6"/>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6"/>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3"/>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3"/>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7"/>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4"/>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4"/>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8"/>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152140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fontScale="90000"/>
          </a:bodyPr>
          <a:lstStyle/>
          <a:p>
            <a:r>
              <a:rPr lang="en-US" dirty="0"/>
              <a:t>“Not cacheable” means that it must be executed exactly once per user request.</a:t>
            </a:r>
          </a:p>
        </p:txBody>
      </p:sp>
      <p:sp>
        <p:nvSpPr>
          <p:cNvPr id="2" name="Text Placeholder 1">
            <a:extLst>
              <a:ext uri="{FF2B5EF4-FFF2-40B4-BE49-F238E27FC236}">
                <a16:creationId xmlns:a16="http://schemas.microsoft.com/office/drawing/2014/main" id="{95498284-E3AE-998A-1838-52801FBAE831}"/>
              </a:ext>
            </a:extLst>
          </p:cNvPr>
          <p:cNvSpPr>
            <a:spLocks noGrp="1"/>
          </p:cNvSpPr>
          <p:nvPr>
            <p:ph idx="1"/>
          </p:nvPr>
        </p:nvSpPr>
        <p:spPr/>
        <p:txBody>
          <a:bodyPr/>
          <a:lstStyle/>
          <a:p>
            <a:r>
              <a:rPr lang="en-US" dirty="0"/>
              <a:t>For example, POST is typically not cacheable </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22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71A8-7CDB-AAE5-3A40-1480CA1786F0}"/>
              </a:ext>
            </a:extLst>
          </p:cNvPr>
          <p:cNvSpPr>
            <a:spLocks noGrp="1"/>
          </p:cNvSpPr>
          <p:nvPr>
            <p:ph type="title"/>
          </p:nvPr>
        </p:nvSpPr>
        <p:spPr/>
        <p:txBody>
          <a:bodyPr/>
          <a:lstStyle/>
          <a:p>
            <a:r>
              <a:rPr lang="en-US" dirty="0"/>
              <a:t>Uniform Interface:</a:t>
            </a:r>
            <a:br>
              <a:rPr lang="en-US" dirty="0"/>
            </a:br>
            <a:r>
              <a:rPr lang="en-US" dirty="0"/>
              <a:t>URIs are nouns</a:t>
            </a:r>
          </a:p>
        </p:txBody>
      </p:sp>
      <p:sp>
        <p:nvSpPr>
          <p:cNvPr id="3" name="Content Placeholder 2">
            <a:extLst>
              <a:ext uri="{FF2B5EF4-FFF2-40B4-BE49-F238E27FC236}">
                <a16:creationId xmlns:a16="http://schemas.microsoft.com/office/drawing/2014/main" id="{8677E51E-20FD-8C04-F3E3-6E9BF56E7CD6}"/>
              </a:ext>
            </a:extLst>
          </p:cNvPr>
          <p:cNvSpPr>
            <a:spLocks noGrp="1"/>
          </p:cNvSpPr>
          <p:nvPr>
            <p:ph idx="1"/>
          </p:nvPr>
        </p:nvSpPr>
        <p:spPr/>
        <p:txBody>
          <a:bodyPr/>
          <a:lstStyle/>
          <a:p>
            <a:r>
              <a:rPr lang="en-US" dirty="0"/>
              <a:t>In a RESTful system, the server is visualized as a store of named resources (nouns), each of which has some data associated with it.</a:t>
            </a:r>
          </a:p>
          <a:p>
            <a:r>
              <a:rPr lang="en-US" dirty="0"/>
              <a:t>A URI is a name for such a resource.</a:t>
            </a:r>
          </a:p>
          <a:p>
            <a:endParaRPr lang="en-US" dirty="0"/>
          </a:p>
        </p:txBody>
      </p:sp>
      <p:sp>
        <p:nvSpPr>
          <p:cNvPr id="4" name="Slide Number Placeholder 3">
            <a:extLst>
              <a:ext uri="{FF2B5EF4-FFF2-40B4-BE49-F238E27FC236}">
                <a16:creationId xmlns:a16="http://schemas.microsoft.com/office/drawing/2014/main" id="{A6646303-A088-A172-A04B-3D7E0AB9CF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9390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EF7C-8805-B24F-E20B-D712D74C7DE4}"/>
              </a:ext>
            </a:extLst>
          </p:cNvPr>
          <p:cNvSpPr>
            <a:spLocks noGrp="1"/>
          </p:cNvSpPr>
          <p:nvPr>
            <p:ph type="title"/>
          </p:nvPr>
        </p:nvSpPr>
        <p:spPr/>
        <p:txBody>
          <a:bodyPr/>
          <a:lstStyle/>
          <a:p>
            <a:r>
              <a:rPr lang="en-US" dirty="0"/>
              <a:t>Examples </a:t>
            </a:r>
          </a:p>
        </p:txBody>
      </p:sp>
      <p:sp>
        <p:nvSpPr>
          <p:cNvPr id="3" name="Content Placeholder 2">
            <a:extLst>
              <a:ext uri="{FF2B5EF4-FFF2-40B4-BE49-F238E27FC236}">
                <a16:creationId xmlns:a16="http://schemas.microsoft.com/office/drawing/2014/main" id="{19E28774-7F96-5177-BB94-EC378FCDA332}"/>
              </a:ext>
            </a:extLst>
          </p:cNvPr>
          <p:cNvSpPr>
            <a:spLocks noGrp="1"/>
          </p:cNvSpPr>
          <p:nvPr>
            <p:ph idx="1"/>
          </p:nvPr>
        </p:nvSpPr>
        <p:spPr/>
        <p:txBody>
          <a:bodyPr/>
          <a:lstStyle/>
          <a:p>
            <a:r>
              <a:rPr lang="en-US" dirty="0"/>
              <a:t>Examples: </a:t>
            </a:r>
          </a:p>
          <a:p>
            <a:pPr lvl="1"/>
            <a:r>
              <a:rPr lang="en-US" dirty="0">
                <a:solidFill>
                  <a:schemeClr val="accent1"/>
                </a:solidFill>
                <a:latin typeface="Consolas" panose="020B0609020204030204" pitchFamily="49" charset="0"/>
              </a:rPr>
              <a:t>/cities/</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getCitybyID</a:t>
            </a:r>
            <a:r>
              <a:rPr lang="en-US" dirty="0">
                <a:solidFill>
                  <a:schemeClr val="accent1"/>
                </a:solidFill>
                <a:latin typeface="Consolas" panose="020B0609020204030204" pitchFamily="49" charset="0"/>
              </a:rPr>
              <a:t>/50654</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Cities.php?id</a:t>
            </a:r>
            <a:r>
              <a:rPr lang="en-US" dirty="0">
                <a:solidFill>
                  <a:schemeClr val="accent1"/>
                </a:solidFill>
                <a:latin typeface="Consolas" panose="020B0609020204030204" pitchFamily="49" charset="0"/>
              </a:rPr>
              <a:t>=50654</a:t>
            </a:r>
          </a:p>
        </p:txBody>
      </p:sp>
      <p:sp>
        <p:nvSpPr>
          <p:cNvPr id="4" name="Slide Number Placeholder 3">
            <a:extLst>
              <a:ext uri="{FF2B5EF4-FFF2-40B4-BE49-F238E27FC236}">
                <a16:creationId xmlns:a16="http://schemas.microsoft.com/office/drawing/2014/main" id="{24343D83-2CA2-8504-51A4-1C8B7C8BE0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Rectangle 4">
            <a:extLst>
              <a:ext uri="{FF2B5EF4-FFF2-40B4-BE49-F238E27FC236}">
                <a16:creationId xmlns:a16="http://schemas.microsoft.com/office/drawing/2014/main" id="{DAD19ED1-C76B-0862-4B1E-76398F421063}"/>
              </a:ext>
            </a:extLst>
          </p:cNvPr>
          <p:cNvGrpSpPr/>
          <p:nvPr/>
        </p:nvGrpSpPr>
        <p:grpSpPr>
          <a:xfrm>
            <a:off x="8725546" y="2964362"/>
            <a:ext cx="2743200" cy="2328332"/>
            <a:chOff x="0" y="0"/>
            <a:chExt cx="5486399" cy="4656662"/>
          </a:xfrm>
        </p:grpSpPr>
        <p:sp>
          <p:nvSpPr>
            <p:cNvPr id="6" name="Rectangle">
              <a:extLst>
                <a:ext uri="{FF2B5EF4-FFF2-40B4-BE49-F238E27FC236}">
                  <a16:creationId xmlns:a16="http://schemas.microsoft.com/office/drawing/2014/main" id="{C10F14EF-CF7C-29FC-05B6-7EB0F964FA01}"/>
                </a:ext>
              </a:extLst>
            </p:cNvPr>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7" name="Useful heuristic:  if you were keeping this data in a bunch of files, what would the directory structure look like?…">
              <a:extLst>
                <a:ext uri="{FF2B5EF4-FFF2-40B4-BE49-F238E27FC236}">
                  <a16:creationId xmlns:a16="http://schemas.microsoft.com/office/drawing/2014/main" id="{245D2EAB-64A3-7B1B-FBF4-C205E40FD8A2}"/>
                </a:ext>
              </a:extLst>
            </p:cNvPr>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 name="Rectangle 5">
            <a:extLst>
              <a:ext uri="{FF2B5EF4-FFF2-40B4-BE49-F238E27FC236}">
                <a16:creationId xmlns:a16="http://schemas.microsoft.com/office/drawing/2014/main" id="{7676AFB3-A1D7-7042-78D0-91FAB24926F4}"/>
              </a:ext>
            </a:extLst>
          </p:cNvPr>
          <p:cNvGrpSpPr/>
          <p:nvPr/>
        </p:nvGrpSpPr>
        <p:grpSpPr>
          <a:xfrm>
            <a:off x="8725546" y="1805899"/>
            <a:ext cx="2743201" cy="974271"/>
            <a:chOff x="-1" y="0"/>
            <a:chExt cx="5486400" cy="1948540"/>
          </a:xfrm>
        </p:grpSpPr>
        <p:sp>
          <p:nvSpPr>
            <p:cNvPr id="9" name="Rectangle">
              <a:extLst>
                <a:ext uri="{FF2B5EF4-FFF2-40B4-BE49-F238E27FC236}">
                  <a16:creationId xmlns:a16="http://schemas.microsoft.com/office/drawing/2014/main" id="{2A6B36E0-26D9-509D-1C99-1101397FFC2A}"/>
                </a:ext>
              </a:extLst>
            </p:cNvPr>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10" name="We prefer plural nouns for toplevel resources, as you see here.">
              <a:extLst>
                <a:ext uri="{FF2B5EF4-FFF2-40B4-BE49-F238E27FC236}">
                  <a16:creationId xmlns:a16="http://schemas.microsoft.com/office/drawing/2014/main" id="{8AB5B5CA-112B-4836-5A7F-3ECC0E36D18F}"/>
                </a:ext>
              </a:extLst>
            </p:cNvPr>
            <p:cNvSpPr txBox="1"/>
            <p:nvPr/>
          </p:nvSpPr>
          <p:spPr>
            <a:xfrm>
              <a:off x="104139" y="12700"/>
              <a:ext cx="5278120" cy="184665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extLst>
      <p:ext uri="{BB962C8B-B14F-4D97-AF65-F5344CB8AC3E}">
        <p14:creationId xmlns:p14="http://schemas.microsoft.com/office/powerpoint/2010/main" val="31909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8"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71F2-EC3F-71F4-FBDB-9BC81E69967B}"/>
              </a:ext>
            </a:extLst>
          </p:cNvPr>
          <p:cNvSpPr>
            <a:spLocks noGrp="1"/>
          </p:cNvSpPr>
          <p:nvPr>
            <p:ph type="title"/>
          </p:nvPr>
        </p:nvSpPr>
        <p:spPr/>
        <p:txBody>
          <a:bodyPr>
            <a:normAutofit/>
          </a:bodyPr>
          <a:lstStyle/>
          <a:p>
            <a:r>
              <a:rPr lang="en-US" dirty="0"/>
              <a:t>Path parameters specify portions of the path to the resource</a:t>
            </a:r>
          </a:p>
        </p:txBody>
      </p:sp>
      <p:sp>
        <p:nvSpPr>
          <p:cNvPr id="3" name="Content Placeholder 2">
            <a:extLst>
              <a:ext uri="{FF2B5EF4-FFF2-40B4-BE49-F238E27FC236}">
                <a16:creationId xmlns:a16="http://schemas.microsoft.com/office/drawing/2014/main" id="{2608D382-4FB2-E5AC-587F-CA36E68F135B}"/>
              </a:ext>
            </a:extLst>
          </p:cNvPr>
          <p:cNvSpPr>
            <a:spLocks noGrp="1"/>
          </p:cNvSpPr>
          <p:nvPr>
            <p:ph idx="1"/>
          </p:nvPr>
        </p:nvSpPr>
        <p:spPr>
          <a:xfrm>
            <a:off x="838199" y="1500160"/>
            <a:ext cx="9763539" cy="4351338"/>
          </a:xfrm>
        </p:spPr>
        <p:txBody>
          <a:bodyPr>
            <a:normAutofit fontScale="85000" lnSpcReduction="20000"/>
          </a:bodyPr>
          <a:lstStyle/>
          <a:p>
            <a:pPr marL="0" indent="0">
              <a:buNone/>
            </a:pPr>
            <a:r>
              <a:rPr lang="en-US" sz="2600" dirty="0"/>
              <a:t>For example, your REST protocol might allow a path like</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/transcripts/00345/graduate</a:t>
            </a:r>
          </a:p>
          <a:p>
            <a:pPr marL="0" indent="0">
              <a:buNone/>
            </a:pPr>
            <a:endParaRPr lang="en-US" sz="2600" dirty="0"/>
          </a:p>
          <a:p>
            <a:pPr marL="0" indent="0">
              <a:buNone/>
            </a:pPr>
            <a:r>
              <a:rPr lang="en-US" sz="2600" dirty="0"/>
              <a:t>In a REST protocol, this API might be described as</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/graduate</a:t>
            </a:r>
          </a:p>
          <a:p>
            <a:pPr marL="0" indent="0">
              <a:buNone/>
            </a:pPr>
            <a:endParaRPr lang="en-US" sz="2600" dirty="0"/>
          </a:p>
          <a:p>
            <a:pPr marL="0" indent="0">
              <a:buNone/>
            </a:pPr>
            <a:r>
              <a:rPr lang="en-US" sz="2600" dirty="0">
                <a:solidFill>
                  <a:schemeClr val="accent1"/>
                </a:solidFill>
                <a:latin typeface="Consolas" panose="020B0609020204030204" pitchFamily="49" charset="0"/>
              </a:rPr>
              <a:t>:</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 </a:t>
            </a:r>
            <a:r>
              <a:rPr lang="en-US" sz="2600" dirty="0"/>
              <a:t>is a path parameter, which is replaced by the value</a:t>
            </a:r>
          </a:p>
          <a:p>
            <a:pPr marL="0" indent="0">
              <a:buNone/>
            </a:pPr>
            <a:r>
              <a:rPr lang="en-US" sz="2600" dirty="0"/>
              <a:t>of the parameter </a:t>
            </a:r>
          </a:p>
          <a:p>
            <a:pPr marL="457200" lvl="1" indent="0">
              <a:buNone/>
            </a:pPr>
            <a:endParaRPr lang="en-US" dirty="0"/>
          </a:p>
          <a:p>
            <a:pPr marL="457200" lvl="1" indent="0">
              <a:buNone/>
            </a:pPr>
            <a:r>
              <a:rPr lang="en-US" dirty="0"/>
              <a:t>	 </a:t>
            </a:r>
          </a:p>
          <a:p>
            <a:endParaRPr lang="en-US" dirty="0"/>
          </a:p>
        </p:txBody>
      </p:sp>
      <p:sp>
        <p:nvSpPr>
          <p:cNvPr id="4" name="Slide Number Placeholder 3">
            <a:extLst>
              <a:ext uri="{FF2B5EF4-FFF2-40B4-BE49-F238E27FC236}">
                <a16:creationId xmlns:a16="http://schemas.microsoft.com/office/drawing/2014/main" id="{68AFDD56-26F4-862B-A84F-A1D70455E7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7882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91430-084A-DE27-8264-0A2056643944}"/>
              </a:ext>
            </a:extLst>
          </p:cNvPr>
          <p:cNvSpPr>
            <a:spLocks noGrp="1"/>
          </p:cNvSpPr>
          <p:nvPr>
            <p:ph type="title"/>
          </p:nvPr>
        </p:nvSpPr>
        <p:spPr/>
        <p:txBody>
          <a:bodyPr/>
          <a:lstStyle/>
          <a:p>
            <a:r>
              <a:rPr lang="en-US" dirty="0"/>
              <a:t>Query parameters allow named parameters</a:t>
            </a:r>
          </a:p>
        </p:txBody>
      </p:sp>
      <p:sp>
        <p:nvSpPr>
          <p:cNvPr id="3" name="Content Placeholder 2">
            <a:extLst>
              <a:ext uri="{FF2B5EF4-FFF2-40B4-BE49-F238E27FC236}">
                <a16:creationId xmlns:a16="http://schemas.microsoft.com/office/drawing/2014/main" id="{93640766-9111-5284-7177-A5F8636EE00F}"/>
              </a:ext>
            </a:extLst>
          </p:cNvPr>
          <p:cNvSpPr>
            <a:spLocks noGrp="1"/>
          </p:cNvSpPr>
          <p:nvPr>
            <p:ph idx="1"/>
          </p:nvPr>
        </p:nvSpPr>
        <p:spPr>
          <a:xfrm>
            <a:off x="838199" y="1500160"/>
            <a:ext cx="10018987" cy="4351338"/>
          </a:xfrm>
        </p:spPr>
        <p:txBody>
          <a:bodyPr>
            <a:normAutofit fontScale="92500" lnSpcReduction="20000"/>
          </a:bodyPr>
          <a:lstStyle/>
          <a:p>
            <a:pPr marL="0" indent="0">
              <a:buNone/>
            </a:pPr>
            <a:r>
              <a:rPr lang="en-US" dirty="0"/>
              <a:t>Example:</a:t>
            </a:r>
          </a:p>
          <a:p>
            <a:pPr marL="0" indent="0">
              <a:buNone/>
            </a:pPr>
            <a:r>
              <a:rPr lang="en-US" dirty="0">
                <a:solidFill>
                  <a:schemeClr val="accent1"/>
                </a:solidFill>
                <a:latin typeface="Consolas" panose="020B0609020204030204" pitchFamily="49" charset="0"/>
              </a:rPr>
              <a:t>/transcripts/</a:t>
            </a:r>
            <a:r>
              <a:rPr lang="en-US" dirty="0" err="1">
                <a:solidFill>
                  <a:schemeClr val="accent1"/>
                </a:solidFill>
                <a:latin typeface="Consolas" panose="020B0609020204030204" pitchFamily="49" charset="0"/>
              </a:rPr>
              <a:t>graduate?lastname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covey&amp;firstname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avery</a:t>
            </a:r>
            <a:endParaRPr lang="en-US" dirty="0">
              <a:solidFill>
                <a:schemeClr val="accent1"/>
              </a:solidFill>
              <a:latin typeface="Consolas" panose="020B0609020204030204" pitchFamily="49" charset="0"/>
            </a:endParaRPr>
          </a:p>
          <a:p>
            <a:pPr marL="0" indent="0">
              <a:buNone/>
            </a:pPr>
            <a:endParaRPr lang="en-US" dirty="0"/>
          </a:p>
          <a:p>
            <a:pPr marL="0" indent="0">
              <a:buNone/>
            </a:pPr>
            <a:r>
              <a:rPr lang="en-US" dirty="0"/>
              <a:t>These are typically used to specify more flexible queries, or to embed information about the sender’s state, </a:t>
            </a:r>
            <a:r>
              <a:rPr lang="en-US" dirty="0" err="1"/>
              <a:t>eg</a:t>
            </a:r>
            <a:endParaRPr lang="en-US" dirty="0"/>
          </a:p>
          <a:p>
            <a:pPr marL="0" indent="0">
              <a:buNone/>
            </a:pPr>
            <a:endParaRPr lang="en-US" dirty="0"/>
          </a:p>
          <a:p>
            <a:pPr marL="0" indent="0">
              <a:buNone/>
            </a:pPr>
            <a:r>
              <a:rPr lang="en-US" dirty="0">
                <a:solidFill>
                  <a:schemeClr val="accent1"/>
                </a:solidFill>
                <a:latin typeface="Consolas" panose="020B0609020204030204" pitchFamily="49" charset="0"/>
                <a:hlinkClick r:id="rId3"/>
              </a:rPr>
              <a:t>https://calendar.google.com/calendar/u/0/r/month/2023/2/1?tab=mc&amp;pli=1</a:t>
            </a:r>
            <a:endParaRPr lang="en-US" dirty="0">
              <a:solidFill>
                <a:schemeClr val="accent1"/>
              </a:solidFill>
              <a:latin typeface="Consolas" panose="020B0609020204030204" pitchFamily="49" charset="0"/>
            </a:endParaRPr>
          </a:p>
          <a:p>
            <a:pPr marL="0" indent="0">
              <a:buNone/>
            </a:pPr>
            <a:endParaRPr lang="en-US" dirty="0">
              <a:solidFill>
                <a:schemeClr val="accent1"/>
              </a:solidFill>
              <a:latin typeface="Consolas" panose="020B0609020204030204" pitchFamily="49" charset="0"/>
            </a:endParaRPr>
          </a:p>
          <a:p>
            <a:pPr marL="0" indent="0">
              <a:buNone/>
            </a:pPr>
            <a:r>
              <a:rPr lang="en-US" dirty="0"/>
              <a:t>This URI combines path parameters for the month and date, and query parameters for the format (</a:t>
            </a:r>
            <a:r>
              <a:rPr lang="en-US" dirty="0">
                <a:latin typeface="Consolas" panose="020B0609020204030204" pitchFamily="49" charset="0"/>
              </a:rPr>
              <a:t>tab</a:t>
            </a:r>
            <a:r>
              <a:rPr lang="en-US" dirty="0"/>
              <a:t> and </a:t>
            </a:r>
            <a:r>
              <a:rPr lang="en-US" dirty="0" err="1">
                <a:latin typeface="Consolas" panose="020B0609020204030204" pitchFamily="49" charset="0"/>
              </a:rPr>
              <a:t>pli</a:t>
            </a:r>
            <a:r>
              <a:rPr lang="en-US" dirty="0"/>
              <a:t>).</a:t>
            </a:r>
          </a:p>
          <a:p>
            <a:pPr marL="0" indent="0">
              <a:buNone/>
            </a:pPr>
            <a:endParaRPr lang="en-US" dirty="0"/>
          </a:p>
        </p:txBody>
      </p:sp>
      <p:sp>
        <p:nvSpPr>
          <p:cNvPr id="4" name="Slide Number Placeholder 3">
            <a:extLst>
              <a:ext uri="{FF2B5EF4-FFF2-40B4-BE49-F238E27FC236}">
                <a16:creationId xmlns:a16="http://schemas.microsoft.com/office/drawing/2014/main" id="{8CDCD318-701A-D8F5-8430-F78D679904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697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42F2D-E9FB-8ED3-9E2A-4053D92B7804}"/>
              </a:ext>
            </a:extLst>
          </p:cNvPr>
          <p:cNvSpPr>
            <a:spLocks noGrp="1"/>
          </p:cNvSpPr>
          <p:nvPr>
            <p:ph type="title"/>
          </p:nvPr>
        </p:nvSpPr>
        <p:spPr/>
        <p:txBody>
          <a:bodyPr/>
          <a:lstStyle/>
          <a:p>
            <a:r>
              <a:rPr lang="en-US" dirty="0"/>
              <a:t>You can also put parameters in the body.</a:t>
            </a:r>
          </a:p>
        </p:txBody>
      </p:sp>
      <p:sp>
        <p:nvSpPr>
          <p:cNvPr id="3" name="Content Placeholder 2">
            <a:extLst>
              <a:ext uri="{FF2B5EF4-FFF2-40B4-BE49-F238E27FC236}">
                <a16:creationId xmlns:a16="http://schemas.microsoft.com/office/drawing/2014/main" id="{BC8A71BA-215D-DD55-26DB-00DA5DD0389A}"/>
              </a:ext>
            </a:extLst>
          </p:cNvPr>
          <p:cNvSpPr>
            <a:spLocks noGrp="1"/>
          </p:cNvSpPr>
          <p:nvPr>
            <p:ph idx="1"/>
          </p:nvPr>
        </p:nvSpPr>
        <p:spPr>
          <a:xfrm>
            <a:off x="838200" y="1500160"/>
            <a:ext cx="9728200" cy="4856190"/>
          </a:xfrm>
        </p:spPr>
        <p:txBody>
          <a:bodyPr>
            <a:normAutofit lnSpcReduction="10000"/>
          </a:bodyPr>
          <a:lstStyle/>
          <a:p>
            <a:r>
              <a:rPr lang="en-US" sz="2800" dirty="0">
                <a:solidFill>
                  <a:srgbClr val="000000"/>
                </a:solidFill>
                <a:latin typeface="Arial" panose="020B0604020202020204" pitchFamily="34" charset="0"/>
                <a:cs typeface="Arial" panose="020B0604020202020204" pitchFamily="34" charset="0"/>
              </a:rPr>
              <a:t>You can put additional parameters or information in the body, using any coding that you like. (We’ll usually use JSON)</a:t>
            </a:r>
          </a:p>
          <a:p>
            <a:r>
              <a:rPr lang="en-US" dirty="0">
                <a:solidFill>
                  <a:srgbClr val="000000"/>
                </a:solidFill>
                <a:latin typeface="Arial" panose="020B0604020202020204" pitchFamily="34" charset="0"/>
                <a:cs typeface="Arial" panose="020B0604020202020204" pitchFamily="34" charset="0"/>
              </a:rPr>
              <a:t>You can also put parameters in the headers.</a:t>
            </a:r>
            <a:endParaRPr lang="en-US" sz="2800" dirty="0">
              <a:solidFill>
                <a:srgbClr val="000000"/>
              </a:solidFill>
              <a:latin typeface="Arial" panose="020B0604020202020204" pitchFamily="34" charset="0"/>
              <a:cs typeface="Arial" panose="020B0604020202020204" pitchFamily="34" charset="0"/>
            </a:endParaRPr>
          </a:p>
          <a:p>
            <a:r>
              <a:rPr lang="en-US" dirty="0">
                <a:solidFill>
                  <a:srgbClr val="000000"/>
                </a:solidFill>
                <a:latin typeface="Arial" panose="020B0604020202020204" pitchFamily="34" charset="0"/>
                <a:cs typeface="Arial" panose="020B0604020202020204" pitchFamily="34" charset="0"/>
              </a:rPr>
              <a:t>TSOA gives tools for extracting all of these parameters</a:t>
            </a:r>
          </a:p>
          <a:p>
            <a:r>
              <a:rPr lang="en-US" dirty="0"/>
              <a:t>Choose where to put parameters based on readability/copyability:</a:t>
            </a:r>
          </a:p>
          <a:p>
            <a:pPr lvl="1"/>
            <a:r>
              <a:rPr lang="en-US" dirty="0"/>
              <a:t>Path parameters provide a link to a resource</a:t>
            </a:r>
          </a:p>
          <a:p>
            <a:pPr lvl="1"/>
            <a:r>
              <a:rPr lang="en-US" dirty="0"/>
              <a:t>Query parameters modify how that resource is viewed/acted upon</a:t>
            </a:r>
          </a:p>
          <a:p>
            <a:pPr lvl="1"/>
            <a:r>
              <a:rPr lang="en-US" dirty="0"/>
              <a:t>Headers are transparent to users</a:t>
            </a:r>
          </a:p>
          <a:p>
            <a:pPr lvl="1"/>
            <a:r>
              <a:rPr lang="en-US" dirty="0"/>
              <a:t>Body parameters have </a:t>
            </a:r>
            <a:r>
              <a:rPr lang="en-US"/>
              <a:t>unrestricted length</a:t>
            </a:r>
            <a:endParaRPr lang="en-US" dirty="0"/>
          </a:p>
        </p:txBody>
      </p:sp>
      <p:sp>
        <p:nvSpPr>
          <p:cNvPr id="4" name="Slide Number Placeholder 3">
            <a:extLst>
              <a:ext uri="{FF2B5EF4-FFF2-40B4-BE49-F238E27FC236}">
                <a16:creationId xmlns:a16="http://schemas.microsoft.com/office/drawing/2014/main" id="{850F2449-769D-83AA-AA2B-21F4909625B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984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Title 1"/>
          <p:cNvSpPr txBox="1">
            <a:spLocks noGrp="1"/>
          </p:cNvSpPr>
          <p:nvPr>
            <p:ph type="title"/>
          </p:nvPr>
        </p:nvSpPr>
        <p:spPr>
          <a:prstGeom prst="rect">
            <a:avLst/>
          </a:prstGeom>
        </p:spPr>
        <p:txBody>
          <a:bodyPr>
            <a:normAutofit fontScale="90000"/>
          </a:bodyPr>
          <a:lstStyle/>
          <a:p>
            <a:r>
              <a:rPr lang="en-US" dirty="0"/>
              <a:t>Uniform Interface:</a:t>
            </a:r>
            <a:br>
              <a:rPr lang="en-US" dirty="0"/>
            </a:br>
            <a:r>
              <a:rPr dirty="0"/>
              <a:t>Verbs are represented as http methods</a:t>
            </a:r>
          </a:p>
        </p:txBody>
      </p:sp>
      <p:sp>
        <p:nvSpPr>
          <p:cNvPr id="860" name="Content Placeholder 2"/>
          <p:cNvSpPr txBox="1">
            <a:spLocks noGrp="1"/>
          </p:cNvSpPr>
          <p:nvPr>
            <p:ph idx="1"/>
          </p:nvPr>
        </p:nvSpPr>
        <p:spPr>
          <a:prstGeom prst="rect">
            <a:avLst/>
          </a:prstGeom>
        </p:spPr>
        <p:txBody>
          <a:bodyPr>
            <a:noAutofit/>
          </a:bodyPr>
          <a:lstStyle/>
          <a:p>
            <a:pPr>
              <a:lnSpc>
                <a:spcPct val="81000"/>
              </a:lnSpc>
            </a:pPr>
            <a:r>
              <a:rPr dirty="0"/>
              <a:t>In REST, there are </a:t>
            </a:r>
            <a:r>
              <a:rPr lang="en-US" dirty="0"/>
              <a:t>exactly </a:t>
            </a:r>
            <a:r>
              <a:rPr dirty="0"/>
              <a:t>four things you can do with a resource</a:t>
            </a:r>
          </a:p>
          <a:p>
            <a:pPr>
              <a:lnSpc>
                <a:spcPct val="81000"/>
              </a:lnSpc>
            </a:pPr>
            <a:r>
              <a:rPr dirty="0"/>
              <a:t>POST: requests </a:t>
            </a:r>
            <a:r>
              <a:rPr lang="en-US" dirty="0"/>
              <a:t>that </a:t>
            </a:r>
            <a:r>
              <a:rPr dirty="0"/>
              <a:t>the server create a resource</a:t>
            </a:r>
            <a:r>
              <a:rPr lang="en-US" dirty="0"/>
              <a:t> with a given value.</a:t>
            </a:r>
            <a:endParaRPr dirty="0"/>
          </a:p>
          <a:p>
            <a:pPr>
              <a:lnSpc>
                <a:spcPct val="81000"/>
              </a:lnSpc>
            </a:pPr>
            <a:r>
              <a:rPr dirty="0"/>
              <a:t>GET: requests </a:t>
            </a:r>
            <a:r>
              <a:rPr lang="en-US" dirty="0"/>
              <a:t>that the</a:t>
            </a:r>
            <a:r>
              <a:rPr dirty="0"/>
              <a:t> server respond with a representation of the resource</a:t>
            </a:r>
          </a:p>
          <a:p>
            <a:pPr>
              <a:lnSpc>
                <a:spcPct val="81000"/>
              </a:lnSpc>
            </a:pPr>
            <a:r>
              <a:rPr dirty="0"/>
              <a:t>PUT: requests </a:t>
            </a:r>
            <a:r>
              <a:rPr lang="en-US" dirty="0"/>
              <a:t>that </a:t>
            </a:r>
            <a:r>
              <a:rPr dirty="0"/>
              <a:t>the server replace the value of the resource by the given value</a:t>
            </a:r>
          </a:p>
          <a:p>
            <a:pPr>
              <a:lnSpc>
                <a:spcPct val="81000"/>
              </a:lnSpc>
            </a:pPr>
            <a:r>
              <a:rPr dirty="0"/>
              <a:t>DELETE: requests </a:t>
            </a:r>
            <a:r>
              <a:rPr lang="en-US" dirty="0"/>
              <a:t>that </a:t>
            </a:r>
            <a:r>
              <a:rPr dirty="0"/>
              <a:t>the server delete the resource	</a:t>
            </a:r>
          </a:p>
        </p:txBody>
      </p:sp>
    </p:spTree>
    <p:extLst>
      <p:ext uri="{BB962C8B-B14F-4D97-AF65-F5344CB8AC3E}">
        <p14:creationId xmlns:p14="http://schemas.microsoft.com/office/powerpoint/2010/main" val="3094861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 name="RESTful Microservices"/>
          <p:cNvSpPr txBox="1">
            <a:spLocks noGrp="1"/>
          </p:cNvSpPr>
          <p:nvPr>
            <p:ph type="title"/>
          </p:nvPr>
        </p:nvSpPr>
        <p:spPr>
          <a:prstGeom prst="rect">
            <a:avLst/>
          </a:prstGeom>
        </p:spPr>
        <p:txBody>
          <a:bodyPr/>
          <a:lstStyle/>
          <a:p>
            <a:r>
              <a:rPr dirty="0"/>
              <a:t>Example interface #1: a </a:t>
            </a:r>
            <a:r>
              <a:rPr dirty="0" err="1"/>
              <a:t>todo</a:t>
            </a:r>
            <a:r>
              <a:rPr dirty="0"/>
              <a:t>-list manager</a:t>
            </a:r>
          </a:p>
        </p:txBody>
      </p:sp>
      <p:sp>
        <p:nvSpPr>
          <p:cNvPr id="866" name="Resource: /todos…"/>
          <p:cNvSpPr txBox="1">
            <a:spLocks noGrp="1"/>
          </p:cNvSpPr>
          <p:nvPr>
            <p:ph idx="1"/>
          </p:nvPr>
        </p:nvSpPr>
        <p:spPr>
          <a:prstGeom prst="rect">
            <a:avLst/>
          </a:prstGeom>
        </p:spPr>
        <p:txBody>
          <a:bodyPr>
            <a:normAutofit lnSpcReduction="10000"/>
          </a:bodyPr>
          <a:lstStyle/>
          <a:p>
            <a:r>
              <a:rPr dirty="0"/>
              <a:t>Resource: /</a:t>
            </a:r>
            <a:r>
              <a:rPr dirty="0" err="1"/>
              <a:t>todos</a:t>
            </a:r>
            <a:endParaRPr dirty="0"/>
          </a:p>
          <a:p>
            <a:pPr lvl="1">
              <a:spcBef>
                <a:spcPts val="500"/>
              </a:spcBef>
            </a:pPr>
            <a:r>
              <a:rPr dirty="0"/>
              <a:t>GET /</a:t>
            </a:r>
            <a:r>
              <a:rPr dirty="0" err="1"/>
              <a:t>todos</a:t>
            </a:r>
            <a:r>
              <a:rPr dirty="0"/>
              <a:t>   - get list all of my </a:t>
            </a:r>
            <a:r>
              <a:rPr dirty="0" err="1"/>
              <a:t>todo</a:t>
            </a:r>
            <a:r>
              <a:rPr dirty="0"/>
              <a:t> items</a:t>
            </a:r>
          </a:p>
          <a:p>
            <a:pPr lvl="1">
              <a:spcBef>
                <a:spcPts val="500"/>
              </a:spcBef>
            </a:pPr>
            <a:r>
              <a:rPr dirty="0"/>
              <a:t>POST /</a:t>
            </a:r>
            <a:r>
              <a:rPr dirty="0" err="1"/>
              <a:t>todos</a:t>
            </a:r>
            <a:r>
              <a:rPr dirty="0"/>
              <a:t> - create a new </a:t>
            </a:r>
            <a:r>
              <a:rPr dirty="0" err="1"/>
              <a:t>todo</a:t>
            </a:r>
            <a:r>
              <a:rPr dirty="0"/>
              <a:t> item (data in body</a:t>
            </a:r>
            <a:r>
              <a:rPr lang="en-US" dirty="0"/>
              <a:t>; returns ID number of the new item)</a:t>
            </a:r>
            <a:endParaRPr dirty="0"/>
          </a:p>
          <a:p>
            <a:r>
              <a:rPr dirty="0"/>
              <a:t>Resource: /</a:t>
            </a:r>
            <a:r>
              <a:rPr dirty="0" err="1"/>
              <a:t>todos</a:t>
            </a:r>
            <a:r>
              <a:rPr dirty="0"/>
              <a:t>/:</a:t>
            </a:r>
            <a:r>
              <a:rPr dirty="0" err="1"/>
              <a:t>todoItemID</a:t>
            </a:r>
            <a:r>
              <a:rPr dirty="0"/>
              <a:t>  </a:t>
            </a:r>
          </a:p>
          <a:p>
            <a:pPr lvl="1">
              <a:spcBef>
                <a:spcPts val="500"/>
              </a:spcBef>
            </a:pPr>
            <a:r>
              <a:rPr dirty="0"/>
              <a:t>:</a:t>
            </a:r>
            <a:r>
              <a:rPr dirty="0" err="1"/>
              <a:t>todoItemID</a:t>
            </a:r>
            <a:r>
              <a:rPr dirty="0"/>
              <a:t> is a path parameter</a:t>
            </a:r>
          </a:p>
          <a:p>
            <a:pPr lvl="1">
              <a:spcBef>
                <a:spcPts val="500"/>
              </a:spcBef>
            </a:pPr>
            <a:r>
              <a:rPr dirty="0"/>
              <a:t>GET /</a:t>
            </a:r>
            <a:r>
              <a:rPr dirty="0" err="1"/>
              <a:t>todos</a:t>
            </a:r>
            <a:r>
              <a:rPr dirty="0"/>
              <a:t>/:</a:t>
            </a:r>
            <a:r>
              <a:rPr dirty="0" err="1"/>
              <a:t>todoItemID</a:t>
            </a:r>
            <a:r>
              <a:rPr dirty="0"/>
              <a:t> - fetch a single item by id</a:t>
            </a:r>
          </a:p>
          <a:p>
            <a:pPr lvl="1">
              <a:spcBef>
                <a:spcPts val="500"/>
              </a:spcBef>
            </a:pPr>
            <a:r>
              <a:rPr dirty="0"/>
              <a:t>PUT /</a:t>
            </a:r>
            <a:r>
              <a:rPr dirty="0" err="1"/>
              <a:t>todos</a:t>
            </a:r>
            <a:r>
              <a:rPr dirty="0"/>
              <a:t>/:</a:t>
            </a:r>
            <a:r>
              <a:rPr dirty="0" err="1"/>
              <a:t>todoItemID</a:t>
            </a:r>
            <a:r>
              <a:rPr dirty="0"/>
              <a:t> - update a single item (new data in body)</a:t>
            </a:r>
          </a:p>
          <a:p>
            <a:pPr lvl="1">
              <a:spcBef>
                <a:spcPts val="500"/>
              </a:spcBef>
            </a:pPr>
            <a:r>
              <a:rPr dirty="0"/>
              <a:t>DELETE /</a:t>
            </a:r>
            <a:r>
              <a:rPr dirty="0" err="1"/>
              <a:t>todos</a:t>
            </a:r>
            <a:r>
              <a:rPr dirty="0"/>
              <a:t>/:</a:t>
            </a:r>
            <a:r>
              <a:rPr dirty="0" err="1"/>
              <a:t>todoItemID</a:t>
            </a:r>
            <a:r>
              <a:rPr dirty="0"/>
              <a:t> - delete a single item</a:t>
            </a:r>
          </a:p>
        </p:txBody>
      </p:sp>
    </p:spTree>
    <p:extLst>
      <p:ext uri="{BB962C8B-B14F-4D97-AF65-F5344CB8AC3E}">
        <p14:creationId xmlns:p14="http://schemas.microsoft.com/office/powerpoint/2010/main" val="503925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a:bodyPr>
          <a:lstStyle>
            <a:lvl1pPr defTabSz="2267654">
              <a:defRPr sz="7905" spc="-158"/>
            </a:lvl1pPr>
          </a:lstStyle>
          <a:p>
            <a:r>
              <a:rPr sz="4400" dirty="0"/>
              <a:t>Example </a:t>
            </a:r>
            <a:r>
              <a:rPr lang="en-US" sz="4400" dirty="0"/>
              <a:t>i</a:t>
            </a:r>
            <a:r>
              <a:rPr sz="4400" dirty="0"/>
              <a:t>nterface #2: </a:t>
            </a:r>
            <a:r>
              <a:rPr lang="en-US" sz="4400" dirty="0"/>
              <a:t>the transcript database</a:t>
            </a:r>
            <a:endParaRPr sz="4400" dirty="0"/>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dirty="0"/>
              <a:t>POST /transcripts    </a:t>
            </a:r>
          </a:p>
          <a:p>
            <a:pPr algn="l" defTabSz="914400">
              <a:defRPr sz="3600">
                <a:solidFill>
                  <a:srgbClr val="000000"/>
                </a:solidFill>
                <a:latin typeface="Consolas"/>
                <a:ea typeface="Consolas"/>
                <a:cs typeface="Consolas"/>
                <a:sym typeface="Consolas"/>
              </a:defRPr>
            </a:pPr>
            <a:r>
              <a:rPr sz="1800" dirty="0"/>
              <a:t> -- adds a new student to the database, </a:t>
            </a:r>
          </a:p>
          <a:p>
            <a:pPr algn="l" defTabSz="914400">
              <a:defRPr sz="3600">
                <a:solidFill>
                  <a:srgbClr val="000000"/>
                </a:solidFill>
                <a:latin typeface="Consolas"/>
                <a:ea typeface="Consolas"/>
                <a:cs typeface="Consolas"/>
                <a:sym typeface="Consolas"/>
              </a:defRPr>
            </a:pPr>
            <a:r>
              <a:rPr sz="1800" dirty="0"/>
              <a:t> -- returns an ID for this student. </a:t>
            </a:r>
          </a:p>
          <a:p>
            <a:pPr algn="l" defTabSz="914400">
              <a:defRPr sz="3600">
                <a:solidFill>
                  <a:srgbClr val="000000"/>
                </a:solidFill>
                <a:latin typeface="Consolas"/>
                <a:ea typeface="Consolas"/>
                <a:cs typeface="Consolas"/>
                <a:sym typeface="Consolas"/>
              </a:defRPr>
            </a:pPr>
            <a:r>
              <a:rPr sz="1800" dirty="0"/>
              <a:t> -- requires a body parameter 'name', </a:t>
            </a:r>
            <a:r>
              <a:rPr sz="1800" dirty="0" err="1"/>
              <a:t>url</a:t>
            </a:r>
            <a:r>
              <a:rPr sz="1800" dirty="0"/>
              <a:t>-encoded (</a:t>
            </a:r>
            <a:r>
              <a:rPr sz="1800" dirty="0" err="1"/>
              <a:t>eg</a:t>
            </a:r>
            <a:r>
              <a:rPr sz="1800" dirty="0"/>
              <a:t> name=</a:t>
            </a:r>
            <a:r>
              <a:rPr sz="1800" dirty="0" err="1"/>
              <a:t>avery</a:t>
            </a:r>
            <a:r>
              <a:rPr sz="1800" dirty="0"/>
              <a:t>) </a:t>
            </a:r>
          </a:p>
          <a:p>
            <a:pPr algn="l" defTabSz="914400">
              <a:defRPr sz="3600">
                <a:solidFill>
                  <a:srgbClr val="000000"/>
                </a:solidFill>
                <a:latin typeface="Consolas"/>
                <a:ea typeface="Consolas"/>
                <a:cs typeface="Consolas"/>
                <a:sym typeface="Consolas"/>
              </a:defRPr>
            </a:pPr>
            <a:r>
              <a:rPr sz="1800" dirty="0"/>
              <a:t> -- Multiple students may have the same name.</a:t>
            </a:r>
          </a:p>
          <a:p>
            <a:pPr algn="l" defTabSz="914400">
              <a:defRPr sz="3600">
                <a:solidFill>
                  <a:srgbClr val="000000"/>
                </a:solidFill>
                <a:latin typeface="Consolas"/>
                <a:ea typeface="Consolas"/>
                <a:cs typeface="Consolas"/>
                <a:sym typeface="Consolas"/>
              </a:defRPr>
            </a:pPr>
            <a:r>
              <a:rPr sz="1800" dirty="0"/>
              <a:t>GET  /transcripts/:ID           </a:t>
            </a:r>
          </a:p>
          <a:p>
            <a:pPr algn="l" defTabSz="914400">
              <a:defRPr sz="3600">
                <a:solidFill>
                  <a:srgbClr val="000000"/>
                </a:solidFill>
                <a:latin typeface="Consolas"/>
                <a:ea typeface="Consolas"/>
                <a:cs typeface="Consolas"/>
                <a:sym typeface="Consolas"/>
              </a:defRPr>
            </a:pPr>
            <a:r>
              <a:rPr sz="1800" dirty="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dirty="0"/>
              <a:t>DELETE /transcripts/:ID          </a:t>
            </a:r>
          </a:p>
          <a:p>
            <a:pPr algn="l" defTabSz="914400">
              <a:defRPr sz="3600">
                <a:solidFill>
                  <a:srgbClr val="000000"/>
                </a:solidFill>
                <a:latin typeface="Consolas"/>
                <a:ea typeface="Consolas"/>
                <a:cs typeface="Consolas"/>
                <a:sym typeface="Consolas"/>
              </a:defRPr>
            </a:pPr>
            <a:r>
              <a:rPr sz="1800" dirty="0"/>
              <a:t> -- deletes transcript for student with the given ID, fails if no such student</a:t>
            </a:r>
            <a:br>
              <a:rPr sz="1800" dirty="0"/>
            </a:br>
            <a:r>
              <a:rPr sz="1800" dirty="0"/>
              <a:t>POST /transcripts/:</a:t>
            </a:r>
            <a:r>
              <a:rPr sz="1800" dirty="0" err="1"/>
              <a:t>studentID</a:t>
            </a:r>
            <a:r>
              <a:rPr sz="1800" dirty="0"/>
              <a:t>/:</a:t>
            </a:r>
            <a:r>
              <a:rPr sz="1800" dirty="0" err="1"/>
              <a:t>courseNumber</a:t>
            </a:r>
            <a:endParaRPr sz="1800" dirty="0"/>
          </a:p>
          <a:p>
            <a:pPr algn="l" defTabSz="914400">
              <a:defRPr sz="3600">
                <a:solidFill>
                  <a:srgbClr val="000000"/>
                </a:solidFill>
                <a:latin typeface="Consolas"/>
                <a:ea typeface="Consolas"/>
                <a:cs typeface="Consolas"/>
                <a:sym typeface="Consolas"/>
              </a:defRPr>
            </a:pPr>
            <a:r>
              <a:rPr sz="1800" dirty="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dirty="0"/>
              <a:t> -- Requires a body parameter 'grade'</a:t>
            </a:r>
            <a:r>
              <a:rPr lang="en-US" sz="1800" dirty="0"/>
              <a:t>.</a:t>
            </a:r>
            <a:endParaRPr sz="1800" dirty="0"/>
          </a:p>
          <a:p>
            <a:pPr algn="l" defTabSz="914400">
              <a:defRPr sz="3600">
                <a:solidFill>
                  <a:srgbClr val="000000"/>
                </a:solidFill>
                <a:latin typeface="Consolas"/>
                <a:ea typeface="Consolas"/>
                <a:cs typeface="Consolas"/>
                <a:sym typeface="Consolas"/>
              </a:defRPr>
            </a:pPr>
            <a:r>
              <a:rPr sz="1800" dirty="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dirty="0"/>
              <a:t>GET  /transcripts/:</a:t>
            </a:r>
            <a:r>
              <a:rPr sz="1800" dirty="0" err="1"/>
              <a:t>studentID</a:t>
            </a:r>
            <a:r>
              <a:rPr sz="1800" dirty="0"/>
              <a:t>/:</a:t>
            </a:r>
            <a:r>
              <a:rPr sz="1800" dirty="0" err="1"/>
              <a:t>courseNumber</a:t>
            </a:r>
            <a:r>
              <a:rPr sz="1800" dirty="0"/>
              <a:t>  </a:t>
            </a:r>
          </a:p>
          <a:p>
            <a:pPr algn="l" defTabSz="914400">
              <a:defRPr sz="3600">
                <a:solidFill>
                  <a:srgbClr val="000000"/>
                </a:solidFill>
                <a:latin typeface="Consolas"/>
                <a:ea typeface="Consolas"/>
                <a:cs typeface="Consolas"/>
                <a:sym typeface="Consolas"/>
              </a:defRPr>
            </a:pPr>
            <a:r>
              <a:rPr sz="1800" dirty="0"/>
              <a:t> -- returns the student's grade in the specified course.  </a:t>
            </a:r>
          </a:p>
          <a:p>
            <a:pPr algn="l" defTabSz="914400">
              <a:defRPr sz="3600">
                <a:solidFill>
                  <a:srgbClr val="000000"/>
                </a:solidFill>
                <a:latin typeface="Consolas"/>
                <a:ea typeface="Consolas"/>
                <a:cs typeface="Consolas"/>
                <a:sym typeface="Consolas"/>
              </a:defRPr>
            </a:pPr>
            <a:r>
              <a:rPr sz="1800" dirty="0"/>
              <a:t> -- Fails if student or course is missing.</a:t>
            </a:r>
          </a:p>
          <a:p>
            <a:pPr algn="l" defTabSz="914400">
              <a:defRPr sz="3600">
                <a:solidFill>
                  <a:srgbClr val="000000"/>
                </a:solidFill>
                <a:latin typeface="Consolas"/>
                <a:ea typeface="Consolas"/>
                <a:cs typeface="Consolas"/>
                <a:sym typeface="Consolas"/>
              </a:defRPr>
            </a:pPr>
            <a:r>
              <a:rPr sz="1800" dirty="0"/>
              <a:t>GET  /</a:t>
            </a:r>
            <a:r>
              <a:rPr sz="1800" dirty="0" err="1"/>
              <a:t>studentids?name</a:t>
            </a:r>
            <a:r>
              <a:rPr sz="1800" dirty="0"/>
              <a:t>=string     </a:t>
            </a:r>
          </a:p>
          <a:p>
            <a:pPr algn="l" defTabSz="914400">
              <a:defRPr sz="3600">
                <a:solidFill>
                  <a:srgbClr val="000000"/>
                </a:solidFill>
                <a:latin typeface="Consolas"/>
                <a:ea typeface="Consolas"/>
                <a:cs typeface="Consolas"/>
                <a:sym typeface="Consolas"/>
              </a:defRPr>
            </a:pPr>
            <a:r>
              <a:rPr sz="1800" dirty="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extLst>
      <p:ext uri="{BB962C8B-B14F-4D97-AF65-F5344CB8AC3E}">
        <p14:creationId xmlns:p14="http://schemas.microsoft.com/office/powerpoint/2010/main" val="20281324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a:t>It would be better to have a machine-readable specification</a:t>
            </a:r>
            <a:endParaRPr dirty="0"/>
          </a:p>
        </p:txBody>
      </p:sp>
      <p:sp>
        <p:nvSpPr>
          <p:cNvPr id="880"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The specification of the transcript API on the last slide is RESTful, but is not machine-readable</a:t>
            </a:r>
          </a:p>
          <a:p>
            <a:r>
              <a:rPr dirty="0"/>
              <a:t>A machine-readable specification is useful for:</a:t>
            </a:r>
          </a:p>
          <a:p>
            <a:pPr marL="431132" lvl="1" indent="-240632">
              <a:buSzPct val="100000"/>
            </a:pPr>
            <a:r>
              <a:rPr dirty="0"/>
              <a:t>Automatically generating client and server boilerplate, documentation, examples</a:t>
            </a:r>
          </a:p>
          <a:p>
            <a:pPr marL="431132" lvl="1" indent="-240632">
              <a:buSzPct val="100000"/>
            </a:pPr>
            <a:r>
              <a:rPr dirty="0"/>
              <a:t>Tracking how an API evolves over time</a:t>
            </a:r>
          </a:p>
          <a:p>
            <a:pPr marL="431132" lvl="1" indent="-240632">
              <a:buSzPct val="100000"/>
            </a:pPr>
            <a:r>
              <a:rPr dirty="0"/>
              <a:t>Ensuring that there are no misunderstandings</a:t>
            </a:r>
          </a:p>
        </p:txBody>
      </p:sp>
    </p:spTree>
    <p:extLst>
      <p:ext uri="{BB962C8B-B14F-4D97-AF65-F5344CB8AC3E}">
        <p14:creationId xmlns:p14="http://schemas.microsoft.com/office/powerpoint/2010/main" val="16404556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err="1"/>
              <a:t>OpenAPI</a:t>
            </a:r>
            <a:r>
              <a:rPr lang="en-US" dirty="0"/>
              <a:t> is a machine-readable specification language for REST</a:t>
            </a:r>
            <a:endParaRPr dirty="0"/>
          </a:p>
        </p:txBody>
      </p:sp>
      <p:sp>
        <p:nvSpPr>
          <p:cNvPr id="880" name="Body Level One…"/>
          <p:cNvSpPr txBox="1">
            <a:spLocks noGrp="1"/>
          </p:cNvSpPr>
          <p:nvPr>
            <p:ph idx="1"/>
          </p:nvPr>
        </p:nvSpPr>
        <p:spPr>
          <a:xfrm>
            <a:off x="838200" y="1500160"/>
            <a:ext cx="4658032"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lang="en-US" dirty="0"/>
              <a:t>Written in YAML</a:t>
            </a:r>
          </a:p>
          <a:p>
            <a:r>
              <a:rPr lang="en-US" dirty="0"/>
              <a:t>Not really convenient for human use</a:t>
            </a:r>
          </a:p>
          <a:p>
            <a:r>
              <a:rPr lang="en-US" dirty="0"/>
              <a:t>Better: use a tool!</a:t>
            </a:r>
            <a:endParaRPr dirty="0"/>
          </a:p>
        </p:txBody>
      </p:sp>
      <p:sp>
        <p:nvSpPr>
          <p:cNvPr id="881" name="/towns/{townID}/viewingArea:…"/>
          <p:cNvSpPr txBox="1"/>
          <p:nvPr/>
        </p:nvSpPr>
        <p:spPr>
          <a:xfrm>
            <a:off x="6411873" y="1604920"/>
            <a:ext cx="4376198" cy="4852610"/>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extLst>
      <p:ext uri="{BB962C8B-B14F-4D97-AF65-F5344CB8AC3E}">
        <p14:creationId xmlns:p14="http://schemas.microsoft.com/office/powerpoint/2010/main" val="2452036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row: Right 13">
            <a:extLst>
              <a:ext uri="{FF2B5EF4-FFF2-40B4-BE49-F238E27FC236}">
                <a16:creationId xmlns:a16="http://schemas.microsoft.com/office/drawing/2014/main" id="{6C63561D-8B8D-81F1-D5FF-3B809AA49411}"/>
              </a:ext>
            </a:extLst>
          </p:cNvPr>
          <p:cNvSpPr/>
          <p:nvPr/>
        </p:nvSpPr>
        <p:spPr>
          <a:xfrm>
            <a:off x="6703753" y="4703356"/>
            <a:ext cx="2842839"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6A0709DC-BAD3-2747-609E-ACC406416158}"/>
              </a:ext>
            </a:extLst>
          </p:cNvPr>
          <p:cNvSpPr>
            <a:spLocks noGrp="1"/>
          </p:cNvSpPr>
          <p:nvPr>
            <p:ph type="title"/>
          </p:nvPr>
        </p:nvSpPr>
        <p:spPr/>
        <p:txBody>
          <a:bodyPr/>
          <a:lstStyle/>
          <a:p>
            <a:r>
              <a:rPr lang="en-US" dirty="0"/>
              <a:t>TSOA uses TS annotations to generate all the needed pieces</a:t>
            </a:r>
          </a:p>
        </p:txBody>
      </p:sp>
      <p:sp>
        <p:nvSpPr>
          <p:cNvPr id="4" name="Slide Number Placeholder 3">
            <a:extLst>
              <a:ext uri="{FF2B5EF4-FFF2-40B4-BE49-F238E27FC236}">
                <a16:creationId xmlns:a16="http://schemas.microsoft.com/office/drawing/2014/main" id="{9090D940-EC81-C2B9-0A72-AA4D24EA39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44D790CE-DC6F-F01D-EE84-3FF8EEBA1AD7}"/>
              </a:ext>
            </a:extLst>
          </p:cNvPr>
          <p:cNvGrpSpPr/>
          <p:nvPr/>
        </p:nvGrpSpPr>
        <p:grpSpPr>
          <a:xfrm>
            <a:off x="5745849" y="1824790"/>
            <a:ext cx="2496552" cy="4050588"/>
            <a:chOff x="6845970" y="1824790"/>
            <a:chExt cx="2496552" cy="4050588"/>
          </a:xfrm>
        </p:grpSpPr>
        <p:sp>
          <p:nvSpPr>
            <p:cNvPr id="7" name="Rectangle 6">
              <a:extLst>
                <a:ext uri="{FF2B5EF4-FFF2-40B4-BE49-F238E27FC236}">
                  <a16:creationId xmlns:a16="http://schemas.microsoft.com/office/drawing/2014/main" id="{F697B351-41DF-6C39-F3B1-3B7686DFE52C}"/>
                </a:ext>
              </a:extLst>
            </p:cNvPr>
            <p:cNvSpPr/>
            <p:nvPr/>
          </p:nvSpPr>
          <p:spPr>
            <a:xfrm>
              <a:off x="6860006" y="182479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Running server code</a:t>
              </a:r>
            </a:p>
          </p:txBody>
        </p:sp>
        <p:sp>
          <p:nvSpPr>
            <p:cNvPr id="8" name="Rectangle 7">
              <a:extLst>
                <a:ext uri="{FF2B5EF4-FFF2-40B4-BE49-F238E27FC236}">
                  <a16:creationId xmlns:a16="http://schemas.microsoft.com/office/drawing/2014/main" id="{D0E70F5F-1EC4-02D2-35BA-801BC224D611}"/>
                </a:ext>
              </a:extLst>
            </p:cNvPr>
            <p:cNvSpPr/>
            <p:nvPr/>
          </p:nvSpPr>
          <p:spPr>
            <a:xfrm>
              <a:off x="6845970" y="4271168"/>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OpenAPI</a:t>
              </a:r>
              <a:r>
                <a:rPr lang="en-US" sz="2400" dirty="0">
                  <a:solidFill>
                    <a:schemeClr val="tx1"/>
                  </a:solidFill>
                </a:rPr>
                <a:t> documentation</a:t>
              </a:r>
            </a:p>
          </p:txBody>
        </p:sp>
      </p:grpSp>
      <p:sp>
        <p:nvSpPr>
          <p:cNvPr id="9" name="Arrow: Right 8">
            <a:extLst>
              <a:ext uri="{FF2B5EF4-FFF2-40B4-BE49-F238E27FC236}">
                <a16:creationId xmlns:a16="http://schemas.microsoft.com/office/drawing/2014/main" id="{2B858FA0-E89B-212A-8628-15446BD7A64E}"/>
              </a:ext>
            </a:extLst>
          </p:cNvPr>
          <p:cNvSpPr/>
          <p:nvPr/>
        </p:nvSpPr>
        <p:spPr>
          <a:xfrm rot="1588458">
            <a:off x="4220772" y="3844933"/>
            <a:ext cx="1571538"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0" name="Arrow: Right 9">
            <a:extLst>
              <a:ext uri="{FF2B5EF4-FFF2-40B4-BE49-F238E27FC236}">
                <a16:creationId xmlns:a16="http://schemas.microsoft.com/office/drawing/2014/main" id="{CA351D6B-2469-1865-1E6E-042BC6787133}"/>
              </a:ext>
            </a:extLst>
          </p:cNvPr>
          <p:cNvSpPr/>
          <p:nvPr/>
        </p:nvSpPr>
        <p:spPr>
          <a:xfrm rot="20143038">
            <a:off x="4269186" y="3270190"/>
            <a:ext cx="1543634"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Rectangle 5">
            <a:extLst>
              <a:ext uri="{FF2B5EF4-FFF2-40B4-BE49-F238E27FC236}">
                <a16:creationId xmlns:a16="http://schemas.microsoft.com/office/drawing/2014/main" id="{08ACE3FE-94D5-124A-DC76-8310112D723C}"/>
              </a:ext>
            </a:extLst>
          </p:cNvPr>
          <p:cNvSpPr/>
          <p:nvPr/>
        </p:nvSpPr>
        <p:spPr>
          <a:xfrm>
            <a:off x="1945106" y="3047979"/>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Typescript with @Annotations</a:t>
            </a:r>
          </a:p>
        </p:txBody>
      </p:sp>
      <p:sp>
        <p:nvSpPr>
          <p:cNvPr id="12" name="Rectangle 11">
            <a:extLst>
              <a:ext uri="{FF2B5EF4-FFF2-40B4-BE49-F238E27FC236}">
                <a16:creationId xmlns:a16="http://schemas.microsoft.com/office/drawing/2014/main" id="{F7F3A2CE-2F9F-6F14-A139-7F4A8E6B6B0A}"/>
              </a:ext>
            </a:extLst>
          </p:cNvPr>
          <p:cNvSpPr/>
          <p:nvPr/>
        </p:nvSpPr>
        <p:spPr>
          <a:xfrm>
            <a:off x="9546592" y="427022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Readable HTML documentation (Swagger)</a:t>
            </a:r>
          </a:p>
        </p:txBody>
      </p:sp>
    </p:spTree>
    <p:extLst>
      <p:ext uri="{BB962C8B-B14F-4D97-AF65-F5344CB8AC3E}">
        <p14:creationId xmlns:p14="http://schemas.microsoft.com/office/powerpoint/2010/main" val="8305501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annotated typescript (1)</a:t>
            </a:r>
            <a:endParaRPr sz="44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D63FED5-AFF2-F40B-70FE-6C22AB6E9A57}"/>
              </a:ext>
            </a:extLst>
          </p:cNvPr>
          <p:cNvSpPr/>
          <p:nvPr/>
        </p:nvSpPr>
        <p:spPr>
          <a:xfrm>
            <a:off x="7754424" y="4487779"/>
            <a:ext cx="4065264" cy="103019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In the event of an </a:t>
            </a:r>
            <a:r>
              <a:rPr lang="en-US" sz="1600" dirty="0" err="1">
                <a:solidFill>
                  <a:schemeClr val="tx1"/>
                </a:solidFill>
              </a:rPr>
              <a:t>InvalidParametersError</a:t>
            </a:r>
            <a:r>
              <a:rPr lang="en-US" sz="1600" dirty="0">
                <a:solidFill>
                  <a:schemeClr val="tx1"/>
                </a:solidFill>
              </a:rPr>
              <a:t>, the HTTP response will have the error status code “400”</a:t>
            </a:r>
            <a:endParaRPr lang="en-US" sz="1800" dirty="0">
              <a:solidFill>
                <a:schemeClr val="tx1"/>
              </a:solidFill>
            </a:endParaRPr>
          </a:p>
        </p:txBody>
      </p:sp>
      <p:cxnSp>
        <p:nvCxnSpPr>
          <p:cNvPr id="23" name="Straight Arrow Connector 22">
            <a:extLst>
              <a:ext uri="{FF2B5EF4-FFF2-40B4-BE49-F238E27FC236}">
                <a16:creationId xmlns:a16="http://schemas.microsoft.com/office/drawing/2014/main" id="{17CA28F2-B374-3B1F-B79B-AFD3ABECECCC}"/>
              </a:ext>
            </a:extLst>
          </p:cNvPr>
          <p:cNvCxnSpPr/>
          <p:nvPr/>
        </p:nvCxnSpPr>
        <p:spPr>
          <a:xfrm flipH="1">
            <a:off x="7410893" y="5049494"/>
            <a:ext cx="343531"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77108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annotated typescript (2)</a:t>
            </a:r>
            <a:endParaRPr sz="44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E734AD7-63F5-1E82-A6D5-5313318325E0}"/>
              </a:ext>
            </a:extLst>
          </p:cNvPr>
          <p:cNvSpPr txBox="1"/>
          <p:nvPr/>
        </p:nvSpPr>
        <p:spPr>
          <a:xfrm>
            <a:off x="8931349" y="4359349"/>
            <a:ext cx="1850065" cy="999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3" name="Rectangle 2">
            <a:extLst>
              <a:ext uri="{FF2B5EF4-FFF2-40B4-BE49-F238E27FC236}">
                <a16:creationId xmlns:a16="http://schemas.microsoft.com/office/drawing/2014/main" id="{170FD671-5236-D634-170B-17A6ED9CE0E6}"/>
              </a:ext>
            </a:extLst>
          </p:cNvPr>
          <p:cNvSpPr/>
          <p:nvPr/>
        </p:nvSpPr>
        <p:spPr>
          <a:xfrm>
            <a:off x="7759843" y="3769595"/>
            <a:ext cx="4065264" cy="132556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townID</a:t>
            </a:r>
            <a:r>
              <a:rPr lang="en-US" sz="1800" dirty="0">
                <a:solidFill>
                  <a:schemeClr val="tx1"/>
                </a:solidFill>
              </a:rPr>
              <a:t> parameter to the method will come from the corresponding Path parameter of the URI.</a:t>
            </a:r>
          </a:p>
        </p:txBody>
      </p:sp>
      <p:cxnSp>
        <p:nvCxnSpPr>
          <p:cNvPr id="6" name="Straight Arrow Connector 5">
            <a:extLst>
              <a:ext uri="{FF2B5EF4-FFF2-40B4-BE49-F238E27FC236}">
                <a16:creationId xmlns:a16="http://schemas.microsoft.com/office/drawing/2014/main" id="{26C3014B-36A2-9756-73D4-94CE4E6340CF}"/>
              </a:ext>
            </a:extLst>
          </p:cNvPr>
          <p:cNvCxnSpPr>
            <a:stCxn id="3" idx="1"/>
          </p:cNvCxnSpPr>
          <p:nvPr/>
        </p:nvCxnSpPr>
        <p:spPr>
          <a:xfrm flipH="1">
            <a:off x="3264085" y="4432377"/>
            <a:ext cx="4495758" cy="98876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0B0DF9C2-5475-424C-FF62-BAB54C733311}"/>
              </a:ext>
            </a:extLst>
          </p:cNvPr>
          <p:cNvSpPr/>
          <p:nvPr/>
        </p:nvSpPr>
        <p:spPr>
          <a:xfrm>
            <a:off x="7901611" y="4947841"/>
            <a:ext cx="4065264" cy="62061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The “</a:t>
            </a:r>
            <a:r>
              <a:rPr lang="en-US" sz="1600" dirty="0" err="1">
                <a:solidFill>
                  <a:schemeClr val="tx1"/>
                </a:solidFill>
              </a:rPr>
              <a:t>sessionToken</a:t>
            </a:r>
            <a:r>
              <a:rPr lang="en-US" sz="1600" dirty="0">
                <a:solidFill>
                  <a:schemeClr val="tx1"/>
                </a:solidFill>
              </a:rPr>
              <a:t>” parameter will come from an HTTP header called “X-Session-Token” </a:t>
            </a:r>
            <a:endParaRPr lang="en-US" sz="1800" dirty="0">
              <a:solidFill>
                <a:schemeClr val="tx1"/>
              </a:solidFill>
            </a:endParaRPr>
          </a:p>
        </p:txBody>
      </p:sp>
      <p:cxnSp>
        <p:nvCxnSpPr>
          <p:cNvPr id="9" name="Straight Arrow Connector 8">
            <a:extLst>
              <a:ext uri="{FF2B5EF4-FFF2-40B4-BE49-F238E27FC236}">
                <a16:creationId xmlns:a16="http://schemas.microsoft.com/office/drawing/2014/main" id="{C02B5074-C64E-BA5A-8AE6-774BE3ED5DBA}"/>
              </a:ext>
            </a:extLst>
          </p:cNvPr>
          <p:cNvCxnSpPr/>
          <p:nvPr/>
        </p:nvCxnSpPr>
        <p:spPr>
          <a:xfrm flipH="1">
            <a:off x="5774301" y="5314278"/>
            <a:ext cx="2127310" cy="25418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401E8FD-FDBB-F655-1E38-65C23E6B206F}"/>
              </a:ext>
            </a:extLst>
          </p:cNvPr>
          <p:cNvSpPr/>
          <p:nvPr/>
        </p:nvSpPr>
        <p:spPr>
          <a:xfrm>
            <a:off x="6230982" y="5937218"/>
            <a:ext cx="4065264" cy="76199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requestBody</a:t>
            </a:r>
            <a:r>
              <a:rPr lang="en-US" sz="1800" dirty="0">
                <a:solidFill>
                  <a:schemeClr val="tx1"/>
                </a:solidFill>
              </a:rPr>
              <a:t> parameter will come from the body of the HTTP request</a:t>
            </a:r>
          </a:p>
        </p:txBody>
      </p:sp>
      <p:cxnSp>
        <p:nvCxnSpPr>
          <p:cNvPr id="13" name="Straight Arrow Connector 12">
            <a:extLst>
              <a:ext uri="{FF2B5EF4-FFF2-40B4-BE49-F238E27FC236}">
                <a16:creationId xmlns:a16="http://schemas.microsoft.com/office/drawing/2014/main" id="{7A6C8F74-32D2-482A-468E-74054E6F5372}"/>
              </a:ext>
            </a:extLst>
          </p:cNvPr>
          <p:cNvCxnSpPr>
            <a:stCxn id="10" idx="1"/>
          </p:cNvCxnSpPr>
          <p:nvPr/>
        </p:nvCxnSpPr>
        <p:spPr>
          <a:xfrm flipH="1" flipV="1">
            <a:off x="4412512" y="5859614"/>
            <a:ext cx="1818470" cy="45860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23585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generated HTML (“Swagger”)</a:t>
            </a:r>
            <a:endParaRPr sz="4400" dirty="0"/>
          </a:p>
        </p:txBody>
      </p:sp>
      <p:pic>
        <p:nvPicPr>
          <p:cNvPr id="886" name="Image" descr="Image"/>
          <p:cNvPicPr>
            <a:picLocks noChangeAspect="1"/>
          </p:cNvPicPr>
          <p:nvPr/>
        </p:nvPicPr>
        <p:blipFill>
          <a:blip r:embed="rId3"/>
          <a:stretch>
            <a:fillRect/>
          </a:stretch>
        </p:blipFill>
        <p:spPr>
          <a:xfrm>
            <a:off x="3975653" y="1485544"/>
            <a:ext cx="3629301" cy="5372456"/>
          </a:xfrm>
          <a:prstGeom prst="rect">
            <a:avLst/>
          </a:prstGeom>
          <a:ln w="12700">
            <a:miter lim="400000"/>
          </a:ln>
        </p:spPr>
      </p:pic>
    </p:spTree>
    <p:extLst>
      <p:ext uri="{BB962C8B-B14F-4D97-AF65-F5344CB8AC3E}">
        <p14:creationId xmlns:p14="http://schemas.microsoft.com/office/powerpoint/2010/main" val="40956106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lang="en-US" sz="4400" dirty="0"/>
              <a:t>Not everything can be generated </a:t>
            </a:r>
            <a:r>
              <a:rPr lang="en-US" sz="4400" dirty="0">
                <a:sym typeface="Wingdings" panose="05000000000000000000" pitchFamily="2" charset="2"/>
              </a:rPr>
              <a:t></a:t>
            </a:r>
            <a:endParaRPr sz="4400" dirty="0"/>
          </a:p>
        </p:txBody>
      </p:sp>
      <p:sp>
        <p:nvSpPr>
          <p:cNvPr id="902" name="Body Level One…"/>
          <p:cNvSpPr txBox="1">
            <a:spLocks noGrp="1"/>
          </p:cNvSpPr>
          <p:nvPr>
            <p:ph idx="1"/>
          </p:nvPr>
        </p:nvSpPr>
        <p:spPr>
          <a:xfrm>
            <a:off x="838200" y="1500160"/>
            <a:ext cx="740392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pPr marL="233413" indent="-233413" defTabSz="1182594">
              <a:spcBef>
                <a:spcPts val="2150"/>
              </a:spcBef>
              <a:defRPr sz="4656"/>
            </a:pPr>
            <a:r>
              <a:rPr lang="en-US" sz="2300" dirty="0"/>
              <a:t>What if your API method ends with an error, like</a:t>
            </a:r>
          </a:p>
          <a:p>
            <a:pPr marL="233413" indent="-233413" defTabSz="1182594">
              <a:spcBef>
                <a:spcPts val="2150"/>
              </a:spcBef>
              <a:defRPr sz="4656"/>
            </a:pPr>
            <a:endParaRPr lang="en-US" sz="2300" dirty="0"/>
          </a:p>
          <a:p>
            <a:pPr marL="233413" indent="-233413" defTabSz="1182594">
              <a:spcBef>
                <a:spcPts val="2150"/>
              </a:spcBef>
              <a:defRPr sz="4656"/>
            </a:pPr>
            <a:r>
              <a:rPr lang="en-US" sz="2300" dirty="0"/>
              <a:t>We need to transmit this information back the requester.</a:t>
            </a:r>
          </a:p>
          <a:p>
            <a:pPr marL="233413" indent="-233413" defTabSz="1182594">
              <a:spcBef>
                <a:spcPts val="2150"/>
              </a:spcBef>
              <a:defRPr sz="4656"/>
            </a:pPr>
            <a:r>
              <a:rPr lang="en-US" sz="2300" dirty="0"/>
              <a:t>We’ll need a little custom code to do this– the TSOA language doesn’t do this automatically (IIUC)</a:t>
            </a:r>
          </a:p>
        </p:txBody>
      </p:sp>
      <p:sp>
        <p:nvSpPr>
          <p:cNvPr id="2" name="TextBox 1">
            <a:extLst>
              <a:ext uri="{FF2B5EF4-FFF2-40B4-BE49-F238E27FC236}">
                <a16:creationId xmlns:a16="http://schemas.microsoft.com/office/drawing/2014/main" id="{D29A05F6-26E5-0FF8-2887-F4D20E2CDF26}"/>
              </a:ext>
            </a:extLst>
          </p:cNvPr>
          <p:cNvSpPr txBox="1"/>
          <p:nvPr/>
        </p:nvSpPr>
        <p:spPr>
          <a:xfrm>
            <a:off x="1399383" y="2441501"/>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extLst>
      <p:ext uri="{BB962C8B-B14F-4D97-AF65-F5344CB8AC3E}">
        <p14:creationId xmlns:p14="http://schemas.microsoft.com/office/powerpoint/2010/main" val="2447365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sz="4400" dirty="0"/>
              <a:t>Converting JavaScript Errors to HTTP Errors</a:t>
            </a:r>
          </a:p>
        </p:txBody>
      </p:sp>
      <p:sp>
        <p:nvSpPr>
          <p:cNvPr id="902" name="Body Level One…"/>
          <p:cNvSpPr txBox="1">
            <a:spLocks noGrp="1"/>
          </p:cNvSpPr>
          <p:nvPr>
            <p:ph idx="1"/>
          </p:nvPr>
        </p:nvSpPr>
        <p:spPr>
          <a:xfrm>
            <a:off x="838200" y="1500160"/>
            <a:ext cx="4760934" cy="492569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pPr marL="233413" indent="-233413" defTabSz="1182594">
              <a:spcBef>
                <a:spcPts val="2150"/>
              </a:spcBef>
              <a:defRPr sz="4656"/>
            </a:pPr>
            <a:r>
              <a:rPr sz="1800" dirty="0"/>
              <a:t>Under the hood, we use the popular </a:t>
            </a:r>
            <a:r>
              <a:rPr sz="1800" u="sng" dirty="0">
                <a:solidFill>
                  <a:srgbClr val="0000FF"/>
                </a:solidFill>
                <a:uFill>
                  <a:solidFill>
                    <a:srgbClr val="0000FF"/>
                  </a:solidFill>
                </a:uFill>
                <a:hlinkClick r:id="rId3"/>
              </a:rPr>
              <a:t>express</a:t>
            </a:r>
            <a:r>
              <a:rPr sz="1800" dirty="0"/>
              <a:t> web server for NodeJS</a:t>
            </a:r>
          </a:p>
          <a:p>
            <a:pPr marL="233413" indent="-233413" defTabSz="1182594">
              <a:spcBef>
                <a:spcPts val="2150"/>
              </a:spcBef>
              <a:defRPr sz="4656"/>
            </a:pPr>
            <a:r>
              <a:rPr sz="1800" dirty="0"/>
              <a:t>Express uses a</a:t>
            </a:r>
            <a:r>
              <a:rPr lang="en-US" sz="1800" dirty="0"/>
              <a:t>n internal</a:t>
            </a:r>
            <a:r>
              <a:rPr sz="1800" dirty="0"/>
              <a:t> pipeline architecture for processing requests</a:t>
            </a:r>
            <a:endParaRPr lang="en-US" sz="1800" dirty="0"/>
          </a:p>
          <a:p>
            <a:pPr marL="233413" indent="-233413" defTabSz="1182594">
              <a:spcBef>
                <a:spcPts val="2150"/>
              </a:spcBef>
              <a:defRPr sz="4656"/>
            </a:pPr>
            <a:r>
              <a:rPr lang="en-US" sz="1800" dirty="0"/>
              <a:t>So we wrote a custom pipeline stage to take care of this.</a:t>
            </a:r>
            <a:endParaRPr sz="1800" dirty="0"/>
          </a:p>
          <a:p>
            <a:pPr marL="233413" indent="-233413" defTabSz="1182594">
              <a:spcBef>
                <a:spcPts val="2150"/>
              </a:spcBef>
              <a:defRPr sz="4656"/>
            </a:pPr>
            <a:r>
              <a:rPr lang="en-US" sz="1800" dirty="0"/>
              <a:t>This pipeline stage runs after the </a:t>
            </a:r>
            <a:r>
              <a:rPr sz="1800" dirty="0"/>
              <a:t>controller, inspects any error that might be thrown, and returns an HTTP error of 400, 422 or 500</a:t>
            </a:r>
            <a:r>
              <a:rPr lang="en-US" sz="1800" dirty="0"/>
              <a:t>, depending on which kind of error you threw.</a:t>
            </a:r>
          </a:p>
          <a:p>
            <a:pPr marL="233413" indent="-233413" defTabSz="1182594">
              <a:spcBef>
                <a:spcPts val="2150"/>
              </a:spcBef>
              <a:defRPr sz="4656"/>
            </a:pPr>
            <a:r>
              <a:rPr lang="en-US" sz="1800" dirty="0"/>
              <a:t>Unlikely you will ever have to do this.</a:t>
            </a:r>
          </a:p>
        </p:txBody>
      </p:sp>
      <p:sp>
        <p:nvSpPr>
          <p:cNvPr id="903" name="//server.ts…"/>
          <p:cNvSpPr txBox="1"/>
          <p:nvPr/>
        </p:nvSpPr>
        <p:spPr>
          <a:xfrm>
            <a:off x="5751934" y="1035893"/>
            <a:ext cx="6210422" cy="5822107"/>
          </a:xfrm>
          <a:prstGeom prst="rect">
            <a:avLst/>
          </a:prstGeom>
          <a:ln w="12700">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algn="l" defTabSz="228600">
              <a:defRPr sz="2500">
                <a:solidFill>
                  <a:srgbClr val="808080"/>
                </a:solidFill>
                <a:latin typeface="Courier"/>
                <a:ea typeface="Courier"/>
                <a:cs typeface="Courier"/>
                <a:sym typeface="Courier"/>
              </a:defRPr>
            </a:pPr>
            <a:endParaRPr sz="1250" dirty="0"/>
          </a:p>
          <a:p>
            <a:pPr algn="l" defTabSz="228600">
              <a:defRPr sz="2500">
                <a:solidFill>
                  <a:srgbClr val="808080"/>
                </a:solidFill>
                <a:latin typeface="Courier"/>
                <a:ea typeface="Courier"/>
                <a:cs typeface="Courier"/>
                <a:sym typeface="Courier"/>
              </a:defRPr>
            </a:pPr>
            <a:endParaRPr sz="1250" dirty="0"/>
          </a:p>
          <a:p>
            <a:pPr algn="l" defTabSz="228600">
              <a:defRPr sz="2500">
                <a:solidFill>
                  <a:srgbClr val="458383"/>
                </a:solidFill>
                <a:latin typeface="Courier"/>
                <a:ea typeface="Courier"/>
                <a:cs typeface="Courier"/>
                <a:sym typeface="Courier"/>
              </a:defRPr>
            </a:pPr>
            <a:r>
              <a:rPr sz="1250" dirty="0" err="1"/>
              <a:t>app</a:t>
            </a:r>
            <a:r>
              <a:rPr sz="1250" dirty="0" err="1">
                <a:solidFill>
                  <a:srgbClr val="272727"/>
                </a:solidFill>
              </a:rPr>
              <a:t>.</a:t>
            </a:r>
            <a:r>
              <a:rPr sz="1250" dirty="0" err="1">
                <a:solidFill>
                  <a:srgbClr val="66187A"/>
                </a:solidFill>
              </a:rPr>
              <a:t>use</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err: </a:t>
            </a:r>
            <a:r>
              <a:rPr sz="1250" dirty="0">
                <a:solidFill>
                  <a:srgbClr val="011480"/>
                </a:solidFill>
              </a:rPr>
              <a:t>unknown</a:t>
            </a:r>
            <a:r>
              <a:rPr sz="1250" dirty="0"/>
              <a:t>, _req: </a:t>
            </a:r>
            <a:r>
              <a:rPr sz="1250" i="1" dirty="0" err="1"/>
              <a:t>Express</a:t>
            </a:r>
            <a:r>
              <a:rPr sz="1250" dirty="0" err="1"/>
              <a:t>.</a:t>
            </a:r>
            <a:r>
              <a:rPr sz="1250" dirty="0" err="1">
                <a:solidFill>
                  <a:srgbClr val="000000"/>
                </a:solidFill>
              </a:rPr>
              <a:t>Request</a:t>
            </a:r>
            <a:r>
              <a:rPr sz="1250" dirty="0"/>
              <a:t>, res: </a:t>
            </a:r>
            <a:r>
              <a:rPr sz="1250" i="1" dirty="0" err="1"/>
              <a:t>Express</a:t>
            </a:r>
            <a:r>
              <a:rPr sz="1250" dirty="0" err="1"/>
              <a:t>.</a:t>
            </a:r>
            <a:r>
              <a:rPr sz="1250" dirty="0" err="1">
                <a:solidFill>
                  <a:srgbClr val="000000"/>
                </a:solidFill>
              </a:rPr>
              <a:t>Response</a:t>
            </a:r>
            <a:r>
              <a:rPr sz="1250" dirty="0"/>
              <a:t>,</a:t>
            </a:r>
            <a:br>
              <a:rPr sz="1250" dirty="0"/>
            </a:br>
            <a:r>
              <a:rPr sz="1250" dirty="0"/>
              <a:t>    next: </a:t>
            </a:r>
            <a:r>
              <a:rPr sz="1250" i="1" dirty="0" err="1"/>
              <a:t>Express</a:t>
            </a:r>
            <a:r>
              <a:rPr sz="1250" dirty="0" err="1"/>
              <a:t>.</a:t>
            </a:r>
            <a:r>
              <a:rPr sz="1250" dirty="0" err="1">
                <a:solidFill>
                  <a:srgbClr val="000000"/>
                </a:solidFill>
              </a:rPr>
              <a:t>NextFunction</a:t>
            </a:r>
            <a:r>
              <a:rPr sz="1250" dirty="0"/>
              <a:t>,</a:t>
            </a:r>
          </a:p>
          <a:p>
            <a:pPr algn="l" defTabSz="228600">
              <a:defRPr sz="2500">
                <a:solidFill>
                  <a:srgbClr val="272727"/>
                </a:solidFill>
                <a:latin typeface="Courier"/>
                <a:ea typeface="Courier"/>
                <a:cs typeface="Courier"/>
                <a:sym typeface="Courier"/>
              </a:defRPr>
            </a:pPr>
            <a:r>
              <a:rPr sz="1250" dirty="0"/>
              <a:t>  ): </a:t>
            </a:r>
            <a:r>
              <a:rPr sz="1250" i="1" dirty="0" err="1"/>
              <a:t>Express</a:t>
            </a:r>
            <a:r>
              <a:rPr sz="1250" dirty="0" err="1"/>
              <a:t>.</a:t>
            </a:r>
            <a:r>
              <a:rPr sz="1250" dirty="0" err="1">
                <a:solidFill>
                  <a:srgbClr val="000000"/>
                </a:solidFill>
              </a:rPr>
              <a:t>Response</a:t>
            </a:r>
            <a:r>
              <a:rPr sz="1250" dirty="0">
                <a:solidFill>
                  <a:srgbClr val="000000"/>
                </a:solidFill>
              </a:rPr>
              <a:t> </a:t>
            </a:r>
            <a:r>
              <a:rPr sz="1250" dirty="0"/>
              <a:t>| </a:t>
            </a:r>
            <a:r>
              <a:rPr sz="1250" dirty="0">
                <a:solidFill>
                  <a:srgbClr val="011480"/>
                </a:solidFill>
              </a:rPr>
              <a:t>void </a:t>
            </a:r>
            <a:r>
              <a:rPr sz="1250" dirty="0"/>
              <a:t>=&gt;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 </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ValidateError</a:t>
            </a:r>
            <a:r>
              <a:rPr sz="1250" dirty="0">
                <a:solidFill>
                  <a:srgbClr val="272727"/>
                </a:solidFill>
              </a:rPr>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422</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'Validation Failed'</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fields</a:t>
            </a:r>
            <a:r>
              <a:rPr sz="1250" dirty="0"/>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InvalidParametersError</a:t>
            </a:r>
            <a:r>
              <a:rPr sz="1250" dirty="0">
                <a:solidFill>
                  <a:srgbClr val="272727"/>
                </a:solidFill>
              </a:rPr>
              <a:t>){</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'Invalid parameters'</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message</a:t>
            </a:r>
            <a:endParaRPr sz="1250" dirty="0">
              <a:solidFill>
                <a:srgbClr val="66187A"/>
              </a:solidFill>
            </a:endParaRPr>
          </a:p>
          <a:p>
            <a:pPr algn="l" defTabSz="228600">
              <a:defRPr sz="2500">
                <a:solidFill>
                  <a:srgbClr val="66187A"/>
                </a:solidFill>
                <a:latin typeface="Courier"/>
                <a:ea typeface="Courier"/>
                <a:cs typeface="Courier"/>
                <a:sym typeface="Courier"/>
              </a:defRPr>
            </a:pPr>
            <a:r>
              <a:rPr sz="1250" dirty="0"/>
              <a:t>      </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if </a:t>
            </a:r>
            <a:r>
              <a:rPr sz="1250" dirty="0">
                <a:solidFill>
                  <a:srgbClr val="272727"/>
                </a:solidFill>
              </a:rPr>
              <a:t>(err </a:t>
            </a:r>
            <a:r>
              <a:rPr sz="1250" dirty="0" err="1"/>
              <a:t>instanceof</a:t>
            </a:r>
            <a:r>
              <a:rPr sz="1250" dirty="0"/>
              <a:t> </a:t>
            </a:r>
            <a:r>
              <a:rPr sz="1250" i="1" dirty="0">
                <a:solidFill>
                  <a:srgbClr val="272727"/>
                </a:solidFill>
              </a:rPr>
              <a:t>Error</a:t>
            </a:r>
            <a:r>
              <a:rPr sz="1250" dirty="0">
                <a:solidFill>
                  <a:srgbClr val="272727"/>
                </a:solidFill>
              </a:rPr>
              <a:t>) {</a:t>
            </a:r>
          </a:p>
          <a:p>
            <a:pPr algn="l" defTabSz="228600">
              <a:defRPr sz="2500">
                <a:solidFill>
                  <a:srgbClr val="66187A"/>
                </a:solidFill>
                <a:latin typeface="Courier"/>
                <a:ea typeface="Courier"/>
                <a:cs typeface="Courier"/>
                <a:sym typeface="Courier"/>
              </a:defRPr>
            </a:pPr>
            <a:r>
              <a:rPr sz="1250" dirty="0">
                <a:solidFill>
                  <a:srgbClr val="272727"/>
                </a:solidFill>
              </a:rPr>
              <a:t>      </a:t>
            </a:r>
            <a:r>
              <a:rPr sz="1250" i="1" dirty="0" err="1"/>
              <a:t>console</a:t>
            </a:r>
            <a:r>
              <a:rPr sz="1250" dirty="0" err="1">
                <a:solidFill>
                  <a:srgbClr val="272727"/>
                </a:solidFill>
              </a:rPr>
              <a:t>.</a:t>
            </a:r>
            <a:r>
              <a:rPr sz="1250" dirty="0" err="1">
                <a:solidFill>
                  <a:srgbClr val="7A7A43"/>
                </a:solidFill>
              </a:rPr>
              <a:t>trace</a:t>
            </a:r>
            <a:r>
              <a:rPr sz="1250" dirty="0">
                <a:solidFill>
                  <a:srgbClr val="272727"/>
                </a:solidFill>
              </a:rPr>
              <a:t>(err);</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500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'Internal Server Error'</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endParaRPr sz="1250" dirty="0"/>
          </a:p>
          <a:p>
            <a:pPr algn="l" defTabSz="228600">
              <a:defRPr sz="2500">
                <a:solidFill>
                  <a:srgbClr val="272727"/>
                </a:solidFill>
                <a:latin typeface="Courier"/>
                <a:ea typeface="Courier"/>
                <a:cs typeface="Courier"/>
                <a:sym typeface="Courier"/>
              </a:defRPr>
            </a:pPr>
            <a:r>
              <a:rPr sz="1250" dirty="0"/>
              <a:t>    </a:t>
            </a:r>
            <a:r>
              <a:rPr sz="1250" dirty="0">
                <a:solidFill>
                  <a:srgbClr val="011480"/>
                </a:solidFill>
              </a:rPr>
              <a:t>return </a:t>
            </a:r>
            <a:r>
              <a:rPr sz="1250" dirty="0"/>
              <a:t>next();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a:t>
            </a:r>
          </a:p>
        </p:txBody>
      </p:sp>
      <p:sp>
        <p:nvSpPr>
          <p:cNvPr id="3" name="Rectangle: Rounded Corners 2">
            <a:extLst>
              <a:ext uri="{FF2B5EF4-FFF2-40B4-BE49-F238E27FC236}">
                <a16:creationId xmlns:a16="http://schemas.microsoft.com/office/drawing/2014/main" id="{E4435A1B-2C6B-746C-D63D-F691C940A259}"/>
              </a:ext>
            </a:extLst>
          </p:cNvPr>
          <p:cNvSpPr/>
          <p:nvPr/>
        </p:nvSpPr>
        <p:spPr>
          <a:xfrm>
            <a:off x="9149219" y="821258"/>
            <a:ext cx="2204581" cy="48851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server.ts</a:t>
            </a:r>
            <a:endParaRPr lang="en-US" sz="2400" dirty="0">
              <a:solidFill>
                <a:schemeClr val="tx1"/>
              </a:solidFill>
            </a:endParaRPr>
          </a:p>
        </p:txBody>
      </p:sp>
    </p:spTree>
    <p:extLst>
      <p:ext uri="{BB962C8B-B14F-4D97-AF65-F5344CB8AC3E}">
        <p14:creationId xmlns:p14="http://schemas.microsoft.com/office/powerpoint/2010/main" val="33906010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6F83B-65BC-B851-EBA9-E0072F1924D8}"/>
              </a:ext>
            </a:extLst>
          </p:cNvPr>
          <p:cNvSpPr>
            <a:spLocks noGrp="1"/>
          </p:cNvSpPr>
          <p:nvPr>
            <p:ph type="title"/>
          </p:nvPr>
        </p:nvSpPr>
        <p:spPr/>
        <p:txBody>
          <a:bodyPr/>
          <a:lstStyle/>
          <a:p>
            <a:r>
              <a:rPr lang="en-US" dirty="0"/>
              <a:t>Swagger in the wild</a:t>
            </a:r>
          </a:p>
        </p:txBody>
      </p:sp>
      <p:sp>
        <p:nvSpPr>
          <p:cNvPr id="4" name="Slide Number Placeholder 3">
            <a:extLst>
              <a:ext uri="{FF2B5EF4-FFF2-40B4-BE49-F238E27FC236}">
                <a16:creationId xmlns:a16="http://schemas.microsoft.com/office/drawing/2014/main" id="{6CA7C002-F9A3-B9CF-3302-203758FD789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4320A0-BE8D-F086-73CA-BE795383E60F}"/>
              </a:ext>
            </a:extLst>
          </p:cNvPr>
          <p:cNvPicPr>
            <a:picLocks noChangeAspect="1"/>
          </p:cNvPicPr>
          <p:nvPr/>
        </p:nvPicPr>
        <p:blipFill>
          <a:blip r:embed="rId3"/>
          <a:stretch>
            <a:fillRect/>
          </a:stretch>
        </p:blipFill>
        <p:spPr>
          <a:xfrm>
            <a:off x="838200" y="1447922"/>
            <a:ext cx="7192617" cy="5295178"/>
          </a:xfrm>
          <a:prstGeom prst="rect">
            <a:avLst/>
          </a:prstGeom>
        </p:spPr>
      </p:pic>
    </p:spTree>
    <p:extLst>
      <p:ext uri="{BB962C8B-B14F-4D97-AF65-F5344CB8AC3E}">
        <p14:creationId xmlns:p14="http://schemas.microsoft.com/office/powerpoint/2010/main" val="3945244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CA409-9B57-F622-0182-DA5FD3551A87}"/>
              </a:ext>
            </a:extLst>
          </p:cNvPr>
          <p:cNvSpPr>
            <a:spLocks noGrp="1"/>
          </p:cNvSpPr>
          <p:nvPr>
            <p:ph type="title"/>
          </p:nvPr>
        </p:nvSpPr>
        <p:spPr/>
        <p:txBody>
          <a:bodyPr/>
          <a:lstStyle/>
          <a:p>
            <a:r>
              <a:rPr lang="en-US" dirty="0"/>
              <a:t>Protocol Design Follows Requirements</a:t>
            </a:r>
          </a:p>
        </p:txBody>
      </p:sp>
      <p:graphicFrame>
        <p:nvGraphicFramePr>
          <p:cNvPr id="5" name="Table 5">
            <a:extLst>
              <a:ext uri="{FF2B5EF4-FFF2-40B4-BE49-F238E27FC236}">
                <a16:creationId xmlns:a16="http://schemas.microsoft.com/office/drawing/2014/main" id="{2230B33C-B724-20D5-0BA8-B5BE3182DB78}"/>
              </a:ext>
            </a:extLst>
          </p:cNvPr>
          <p:cNvGraphicFramePr>
            <a:graphicFrameLocks noGrp="1"/>
          </p:cNvGraphicFramePr>
          <p:nvPr>
            <p:ph idx="1"/>
            <p:extLst>
              <p:ext uri="{D42A27DB-BD31-4B8C-83A1-F6EECF244321}">
                <p14:modId xmlns:p14="http://schemas.microsoft.com/office/powerpoint/2010/main" val="1998760821"/>
              </p:ext>
            </p:extLst>
          </p:nvPr>
        </p:nvGraphicFramePr>
        <p:xfrm>
          <a:off x="1873134" y="1673817"/>
          <a:ext cx="8445731" cy="3826870"/>
        </p:xfrm>
        <a:graphic>
          <a:graphicData uri="http://schemas.openxmlformats.org/drawingml/2006/table">
            <a:tbl>
              <a:tblPr firstRow="1" bandRow="1">
                <a:tableStyleId>{5C22544A-7EE6-4342-B048-85BDC9FD1C3A}</a:tableStyleId>
              </a:tblPr>
              <a:tblGrid>
                <a:gridCol w="3936877">
                  <a:extLst>
                    <a:ext uri="{9D8B030D-6E8A-4147-A177-3AD203B41FA5}">
                      <a16:colId xmlns:a16="http://schemas.microsoft.com/office/drawing/2014/main" val="2990107930"/>
                    </a:ext>
                  </a:extLst>
                </a:gridCol>
                <a:gridCol w="4508854">
                  <a:extLst>
                    <a:ext uri="{9D8B030D-6E8A-4147-A177-3AD203B41FA5}">
                      <a16:colId xmlns:a16="http://schemas.microsoft.com/office/drawing/2014/main" val="2876557378"/>
                    </a:ext>
                  </a:extLst>
                </a:gridCol>
              </a:tblGrid>
              <a:tr h="626712">
                <a:tc>
                  <a:txBody>
                    <a:bodyPr/>
                    <a:lstStyle/>
                    <a:p>
                      <a:pPr algn="ctr"/>
                      <a:r>
                        <a:rPr lang="en-US" sz="3200" dirty="0"/>
                        <a:t>PULL</a:t>
                      </a:r>
                    </a:p>
                  </a:txBody>
                  <a:tcPr anchor="ctr"/>
                </a:tc>
                <a:tc>
                  <a:txBody>
                    <a:bodyPr/>
                    <a:lstStyle/>
                    <a:p>
                      <a:pPr marL="0" algn="ctr" defTabSz="914400" rtl="0" eaLnBrk="1" latinLnBrk="0" hangingPunct="1"/>
                      <a:r>
                        <a:rPr lang="en-US" sz="3200" b="1" kern="1200" dirty="0">
                          <a:solidFill>
                            <a:schemeClr val="lt1"/>
                          </a:solidFill>
                          <a:latin typeface="+mn-lt"/>
                          <a:ea typeface="+mn-ea"/>
                          <a:cs typeface="+mn-cs"/>
                        </a:rPr>
                        <a:t>PUSH</a:t>
                      </a:r>
                    </a:p>
                  </a:txBody>
                  <a:tcPr anchor="ctr"/>
                </a:tc>
                <a:extLst>
                  <a:ext uri="{0D108BD9-81ED-4DB2-BD59-A6C34878D82A}">
                    <a16:rowId xmlns:a16="http://schemas.microsoft.com/office/drawing/2014/main" val="2871852569"/>
                  </a:ext>
                </a:extLst>
              </a:tr>
              <a:tr h="800342">
                <a:tc>
                  <a:txBody>
                    <a:bodyPr/>
                    <a:lstStyle/>
                    <a:p>
                      <a:r>
                        <a:rPr lang="en-US" dirty="0"/>
                        <a:t>The Client knows about the Server</a:t>
                      </a:r>
                    </a:p>
                  </a:txBody>
                  <a:tcPr/>
                </a:tc>
                <a:tc>
                  <a:txBody>
                    <a:bodyPr/>
                    <a:lstStyle/>
                    <a:p>
                      <a:r>
                        <a:rPr lang="en-US" dirty="0"/>
                        <a:t>Server knows about the Client(s)</a:t>
                      </a:r>
                    </a:p>
                  </a:txBody>
                  <a:tcPr/>
                </a:tc>
                <a:extLst>
                  <a:ext uri="{0D108BD9-81ED-4DB2-BD59-A6C34878D82A}">
                    <a16:rowId xmlns:a16="http://schemas.microsoft.com/office/drawing/2014/main" val="3445075167"/>
                  </a:ext>
                </a:extLst>
              </a:tr>
              <a:tr h="7991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Server must have a method that the Client can call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must have a method that Server can use to notify it</a:t>
                      </a:r>
                    </a:p>
                  </a:txBody>
                  <a:tcPr/>
                </a:tc>
                <a:extLst>
                  <a:ext uri="{0D108BD9-81ED-4DB2-BD59-A6C34878D82A}">
                    <a16:rowId xmlns:a16="http://schemas.microsoft.com/office/drawing/2014/main" val="3335784251"/>
                  </a:ext>
                </a:extLst>
              </a:tr>
              <a:tr h="8003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asks the Server for the data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Server notifies the Client whenever the data is updated</a:t>
                      </a:r>
                    </a:p>
                  </a:txBody>
                  <a:tcPr/>
                </a:tc>
                <a:extLst>
                  <a:ext uri="{0D108BD9-81ED-4DB2-BD59-A6C34878D82A}">
                    <a16:rowId xmlns:a16="http://schemas.microsoft.com/office/drawing/2014/main" val="1207891794"/>
                  </a:ext>
                </a:extLst>
              </a:tr>
              <a:tr h="800342">
                <a:tc>
                  <a:txBody>
                    <a:bodyPr/>
                    <a:lstStyle/>
                    <a:p>
                      <a:r>
                        <a:rPr lang="en-US" dirty="0"/>
                        <a:t>Better when updates are more frequent than requests</a:t>
                      </a:r>
                    </a:p>
                  </a:txBody>
                  <a:tcPr/>
                </a:tc>
                <a:tc>
                  <a:txBody>
                    <a:bodyPr/>
                    <a:lstStyle/>
                    <a:p>
                      <a:r>
                        <a:rPr lang="en-US" dirty="0"/>
                        <a:t>Better when updates are rarer than requests</a:t>
                      </a:r>
                    </a:p>
                  </a:txBody>
                  <a:tcPr/>
                </a:tc>
                <a:extLst>
                  <a:ext uri="{0D108BD9-81ED-4DB2-BD59-A6C34878D82A}">
                    <a16:rowId xmlns:a16="http://schemas.microsoft.com/office/drawing/2014/main" val="2309991564"/>
                  </a:ext>
                </a:extLst>
              </a:tr>
            </a:tbl>
          </a:graphicData>
        </a:graphic>
      </p:graphicFrame>
      <p:sp>
        <p:nvSpPr>
          <p:cNvPr id="4" name="Slide Number Placeholder 3">
            <a:extLst>
              <a:ext uri="{FF2B5EF4-FFF2-40B4-BE49-F238E27FC236}">
                <a16:creationId xmlns:a16="http://schemas.microsoft.com/office/drawing/2014/main" id="{278015C0-DF6D-C88F-F5B8-A87F2EC87563}"/>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3" name="Down Arrow 2">
            <a:extLst>
              <a:ext uri="{FF2B5EF4-FFF2-40B4-BE49-F238E27FC236}">
                <a16:creationId xmlns:a16="http://schemas.microsoft.com/office/drawing/2014/main" id="{86292EB8-D442-C159-F8A9-898221800F86}"/>
              </a:ext>
            </a:extLst>
          </p:cNvPr>
          <p:cNvSpPr/>
          <p:nvPr/>
        </p:nvSpPr>
        <p:spPr>
          <a:xfrm>
            <a:off x="3581401" y="5500687"/>
            <a:ext cx="605307" cy="719809"/>
          </a:xfrm>
          <a:prstGeom prst="down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TextBox 5">
            <a:extLst>
              <a:ext uri="{FF2B5EF4-FFF2-40B4-BE49-F238E27FC236}">
                <a16:creationId xmlns:a16="http://schemas.microsoft.com/office/drawing/2014/main" id="{DC0E649C-6F77-942A-EE8F-16B5D1F2E993}"/>
              </a:ext>
            </a:extLst>
          </p:cNvPr>
          <p:cNvSpPr txBox="1"/>
          <p:nvPr/>
        </p:nvSpPr>
        <p:spPr>
          <a:xfrm>
            <a:off x="3354499" y="6236872"/>
            <a:ext cx="1059109" cy="399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b="1" dirty="0">
                <a:solidFill>
                  <a:schemeClr val="tx1"/>
                </a:solidFill>
              </a:rPr>
              <a:t>REST</a:t>
            </a:r>
          </a:p>
        </p:txBody>
      </p:sp>
      <p:sp>
        <p:nvSpPr>
          <p:cNvPr id="7" name="Down Arrow 6">
            <a:extLst>
              <a:ext uri="{FF2B5EF4-FFF2-40B4-BE49-F238E27FC236}">
                <a16:creationId xmlns:a16="http://schemas.microsoft.com/office/drawing/2014/main" id="{0765FC75-D388-C9DE-1DCF-6764B5DF0BE5}"/>
              </a:ext>
            </a:extLst>
          </p:cNvPr>
          <p:cNvSpPr/>
          <p:nvPr/>
        </p:nvSpPr>
        <p:spPr>
          <a:xfrm>
            <a:off x="7702641" y="5484311"/>
            <a:ext cx="605307" cy="719809"/>
          </a:xfrm>
          <a:prstGeom prst="down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8" name="TextBox 7">
            <a:extLst>
              <a:ext uri="{FF2B5EF4-FFF2-40B4-BE49-F238E27FC236}">
                <a16:creationId xmlns:a16="http://schemas.microsoft.com/office/drawing/2014/main" id="{B4DAEF2B-67BB-0F01-DBDB-C1CF22E98A85}"/>
              </a:ext>
            </a:extLst>
          </p:cNvPr>
          <p:cNvSpPr txBox="1"/>
          <p:nvPr/>
        </p:nvSpPr>
        <p:spPr>
          <a:xfrm>
            <a:off x="6810483" y="6220496"/>
            <a:ext cx="2389621" cy="399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b="1" dirty="0">
                <a:solidFill>
                  <a:schemeClr val="tx1"/>
                </a:solidFill>
              </a:rPr>
              <a:t>Web Sockets</a:t>
            </a:r>
          </a:p>
        </p:txBody>
      </p:sp>
    </p:spTree>
    <p:extLst>
      <p:ext uri="{BB962C8B-B14F-4D97-AF65-F5344CB8AC3E}">
        <p14:creationId xmlns:p14="http://schemas.microsoft.com/office/powerpoint/2010/main" val="9469759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lstStyle/>
          <a:p>
            <a:r>
              <a:t>Activity: Build the Transcript REST API</a:t>
            </a:r>
          </a:p>
        </p:txBody>
      </p:sp>
      <p:sp>
        <p:nvSpPr>
          <p:cNvPr id="2" name="Content Placeholder 1">
            <a:extLst>
              <a:ext uri="{FF2B5EF4-FFF2-40B4-BE49-F238E27FC236}">
                <a16:creationId xmlns:a16="http://schemas.microsoft.com/office/drawing/2014/main" id="{9642AE1A-8FD4-CA62-83D6-5AD8383A3562}"/>
              </a:ext>
            </a:extLst>
          </p:cNvPr>
          <p:cNvSpPr>
            <a:spLocks noGrp="1"/>
          </p:cNvSpPr>
          <p:nvPr>
            <p:ph idx="1"/>
          </p:nvPr>
        </p:nvSpPr>
        <p:spPr/>
        <p:txBody>
          <a:bodyPr/>
          <a:lstStyle/>
          <a:p>
            <a:endParaRPr lang="en-US" dirty="0"/>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2"/>
            <a:ext cx="1605773" cy="748285"/>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a:solidFill>
                  <a:srgbClr val="000000"/>
                </a:solidFill>
              </a:defRPr>
            </a:lvl1pPr>
          </a:lstStyle>
          <a:p>
            <a:r>
              <a:rPr sz="1800" dirty="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351498"/>
            <a:ext cx="3303735" cy="1"/>
          </a:xfrm>
          <a:prstGeom prst="line">
            <a:avLst/>
          </a:prstGeom>
          <a:ln w="635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3302229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0C638-5825-D0E7-039E-32CB73587394}"/>
              </a:ext>
            </a:extLst>
          </p:cNvPr>
          <p:cNvSpPr>
            <a:spLocks noGrp="1"/>
          </p:cNvSpPr>
          <p:nvPr>
            <p:ph type="title"/>
          </p:nvPr>
        </p:nvSpPr>
        <p:spPr/>
        <p:txBody>
          <a:bodyPr/>
          <a:lstStyle/>
          <a:p>
            <a:r>
              <a:rPr lang="en-US" dirty="0" err="1"/>
              <a:t>WebSockets</a:t>
            </a:r>
            <a:r>
              <a:rPr lang="en-US" dirty="0"/>
              <a:t> Follow Push Pattern</a:t>
            </a:r>
          </a:p>
        </p:txBody>
      </p:sp>
      <p:sp>
        <p:nvSpPr>
          <p:cNvPr id="4" name="Slide Number Placeholder 3">
            <a:extLst>
              <a:ext uri="{FF2B5EF4-FFF2-40B4-BE49-F238E27FC236}">
                <a16:creationId xmlns:a16="http://schemas.microsoft.com/office/drawing/2014/main" id="{51546F46-2EEE-8231-2974-AADAFB50073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5" name="Picture 4" descr="A diagram of a server&#10;&#10;Description automatically generated">
            <a:extLst>
              <a:ext uri="{FF2B5EF4-FFF2-40B4-BE49-F238E27FC236}">
                <a16:creationId xmlns:a16="http://schemas.microsoft.com/office/drawing/2014/main" id="{3D5A54E3-6947-05DE-3C2D-010A9C5C959A}"/>
              </a:ext>
            </a:extLst>
          </p:cNvPr>
          <p:cNvPicPr>
            <a:picLocks noChangeAspect="1"/>
          </p:cNvPicPr>
          <p:nvPr/>
        </p:nvPicPr>
        <p:blipFill rotWithShape="1">
          <a:blip r:embed="rId3">
            <a:extLst>
              <a:ext uri="{28A0092B-C50C-407E-A947-70E740481C1C}">
                <a14:useLocalDpi xmlns:a14="http://schemas.microsoft.com/office/drawing/2010/main" val="0"/>
              </a:ext>
            </a:extLst>
          </a:blip>
          <a:srcRect t="18888" b="18997"/>
          <a:stretch/>
        </p:blipFill>
        <p:spPr>
          <a:xfrm>
            <a:off x="1773381" y="1500160"/>
            <a:ext cx="8645237" cy="5523412"/>
          </a:xfrm>
          <a:prstGeom prst="rect">
            <a:avLst/>
          </a:prstGeom>
        </p:spPr>
      </p:pic>
    </p:spTree>
    <p:extLst>
      <p:ext uri="{BB962C8B-B14F-4D97-AF65-F5344CB8AC3E}">
        <p14:creationId xmlns:p14="http://schemas.microsoft.com/office/powerpoint/2010/main" val="2073936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12C7-DBA1-CF70-DE7B-10440AFFD613}"/>
              </a:ext>
            </a:extLst>
          </p:cNvPr>
          <p:cNvSpPr>
            <a:spLocks noGrp="1"/>
          </p:cNvSpPr>
          <p:nvPr>
            <p:ph type="title"/>
          </p:nvPr>
        </p:nvSpPr>
        <p:spPr/>
        <p:txBody>
          <a:bodyPr/>
          <a:lstStyle/>
          <a:p>
            <a:r>
              <a:rPr lang="en-US" dirty="0"/>
              <a:t>WebSocket Principles</a:t>
            </a:r>
          </a:p>
        </p:txBody>
      </p:sp>
      <p:sp>
        <p:nvSpPr>
          <p:cNvPr id="3" name="Content Placeholder 2">
            <a:extLst>
              <a:ext uri="{FF2B5EF4-FFF2-40B4-BE49-F238E27FC236}">
                <a16:creationId xmlns:a16="http://schemas.microsoft.com/office/drawing/2014/main" id="{AA0A1FD4-8A74-0CD3-D6F7-8069203C9E61}"/>
              </a:ext>
            </a:extLst>
          </p:cNvPr>
          <p:cNvSpPr>
            <a:spLocks noGrp="1"/>
          </p:cNvSpPr>
          <p:nvPr>
            <p:ph idx="1"/>
          </p:nvPr>
        </p:nvSpPr>
        <p:spPr>
          <a:xfrm>
            <a:off x="838199" y="1500160"/>
            <a:ext cx="9552709" cy="4351338"/>
          </a:xfrm>
        </p:spPr>
        <p:txBody>
          <a:bodyPr>
            <a:normAutofit/>
          </a:bodyPr>
          <a:lstStyle/>
          <a:p>
            <a:r>
              <a:rPr lang="en-US" dirty="0"/>
              <a:t>Event-based model. Not a request/response model</a:t>
            </a:r>
          </a:p>
          <a:p>
            <a:r>
              <a:rPr lang="en-US" dirty="0"/>
              <a:t>Server maintains stateful connections to all clients</a:t>
            </a:r>
          </a:p>
          <a:p>
            <a:r>
              <a:rPr lang="en-US" dirty="0"/>
              <a:t>Clients only know about the server, not other clients</a:t>
            </a:r>
          </a:p>
          <a:p>
            <a:r>
              <a:rPr lang="en-US" dirty="0"/>
              <a:t>Server can broadcast to all clients, or push to a single one</a:t>
            </a:r>
          </a:p>
          <a:p>
            <a:r>
              <a:rPr lang="en-US" dirty="0"/>
              <a:t>Client can push to server, server can push to client</a:t>
            </a:r>
          </a:p>
        </p:txBody>
      </p:sp>
      <p:sp>
        <p:nvSpPr>
          <p:cNvPr id="4" name="Slide Number Placeholder 3">
            <a:extLst>
              <a:ext uri="{FF2B5EF4-FFF2-40B4-BE49-F238E27FC236}">
                <a16:creationId xmlns:a16="http://schemas.microsoft.com/office/drawing/2014/main" id="{5E9DB8C9-FF0C-9A6D-E71E-8A22385B8D7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37FC4D81-5B28-8CBC-2826-3E3ED913ED2D}"/>
              </a:ext>
            </a:extLst>
          </p:cNvPr>
          <p:cNvSpPr txBox="1"/>
          <p:nvPr/>
        </p:nvSpPr>
        <p:spPr>
          <a:xfrm>
            <a:off x="4927600" y="4622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9B58DF2-2E70-CB61-90CC-3B50435D416A}"/>
              </a:ext>
            </a:extLst>
          </p:cNvPr>
          <p:cNvSpPr txBox="1"/>
          <p:nvPr/>
        </p:nvSpPr>
        <p:spPr>
          <a:xfrm>
            <a:off x="1953491" y="4821382"/>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965125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F6676-B251-0FF3-4813-C580E530F3F3}"/>
              </a:ext>
            </a:extLst>
          </p:cNvPr>
          <p:cNvSpPr>
            <a:spLocks noGrp="1"/>
          </p:cNvSpPr>
          <p:nvPr>
            <p:ph type="title"/>
          </p:nvPr>
        </p:nvSpPr>
        <p:spPr/>
        <p:txBody>
          <a:bodyPr/>
          <a:lstStyle/>
          <a:p>
            <a:r>
              <a:rPr lang="en-US" dirty="0" err="1"/>
              <a:t>Socket.io</a:t>
            </a:r>
            <a:r>
              <a:rPr lang="en-US" dirty="0"/>
              <a:t> is a popular </a:t>
            </a:r>
            <a:r>
              <a:rPr lang="en-US" dirty="0" err="1"/>
              <a:t>websocket</a:t>
            </a:r>
            <a:r>
              <a:rPr lang="en-US" dirty="0"/>
              <a:t> library</a:t>
            </a:r>
          </a:p>
        </p:txBody>
      </p:sp>
      <p:sp>
        <p:nvSpPr>
          <p:cNvPr id="3" name="Content Placeholder 2">
            <a:extLst>
              <a:ext uri="{FF2B5EF4-FFF2-40B4-BE49-F238E27FC236}">
                <a16:creationId xmlns:a16="http://schemas.microsoft.com/office/drawing/2014/main" id="{D93E9E5E-81F6-3514-5AD7-2584AD735D8F}"/>
              </a:ext>
            </a:extLst>
          </p:cNvPr>
          <p:cNvSpPr>
            <a:spLocks noGrp="1"/>
          </p:cNvSpPr>
          <p:nvPr>
            <p:ph idx="1"/>
          </p:nvPr>
        </p:nvSpPr>
        <p:spPr>
          <a:xfrm>
            <a:off x="838200" y="1500160"/>
            <a:ext cx="9278566" cy="4351338"/>
          </a:xfrm>
        </p:spPr>
        <p:txBody>
          <a:bodyPr/>
          <a:lstStyle/>
          <a:p>
            <a:r>
              <a:rPr lang="en-US" dirty="0"/>
              <a:t>”WebSocket” is a low-level standard protocol</a:t>
            </a:r>
          </a:p>
          <a:p>
            <a:r>
              <a:rPr lang="en-US" dirty="0">
                <a:hlinkClick r:id="rId3"/>
              </a:rPr>
              <a:t>Socket.io </a:t>
            </a:r>
            <a:r>
              <a:rPr lang="en-US" dirty="0"/>
              <a:t>provides: automatic reconnection, broadcast rooms, typed emitters</a:t>
            </a:r>
          </a:p>
          <a:p>
            <a:r>
              <a:rPr lang="en-US" dirty="0"/>
              <a:t>Hello world example with Socket.io (creating client and server not shown):</a:t>
            </a:r>
          </a:p>
        </p:txBody>
      </p:sp>
      <p:sp>
        <p:nvSpPr>
          <p:cNvPr id="4" name="Slide Number Placeholder 3">
            <a:extLst>
              <a:ext uri="{FF2B5EF4-FFF2-40B4-BE49-F238E27FC236}">
                <a16:creationId xmlns:a16="http://schemas.microsoft.com/office/drawing/2014/main" id="{78EB8683-C54D-ECB7-BDDE-37D92E6C8E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E32D930D-6B35-4D25-D90F-0F1CA7A28AD8}"/>
              </a:ext>
            </a:extLst>
          </p:cNvPr>
          <p:cNvSpPr txBox="1"/>
          <p:nvPr/>
        </p:nvSpPr>
        <p:spPr>
          <a:xfrm>
            <a:off x="984844" y="3795599"/>
            <a:ext cx="8997356" cy="138499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Server side - when a connection comes in, we are passed a pointer to our side of the  client's socket</a:t>
            </a:r>
            <a:br>
              <a:rPr lang="en-US" i="1" dirty="0">
                <a:solidFill>
                  <a:srgbClr val="8C8C8C"/>
                </a:solidFill>
                <a:effectLst/>
                <a:latin typeface="Consolas" panose="020B0609020204030204" pitchFamily="49" charset="0"/>
                <a:cs typeface="Consolas" panose="020B0609020204030204" pitchFamily="49" charset="0"/>
              </a:rPr>
            </a:br>
            <a:r>
              <a:rPr lang="en-US" dirty="0" err="1">
                <a:solidFill>
                  <a:srgbClr val="080808"/>
                </a:solidFill>
                <a:effectLst/>
                <a:latin typeface="Consolas" panose="020B0609020204030204" pitchFamily="49" charset="0"/>
                <a:cs typeface="Consolas" panose="020B0609020204030204" pitchFamily="49" charset="0"/>
              </a:rPr>
              <a:t>io.</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'connection'</a:t>
            </a:r>
            <a:r>
              <a:rPr lang="en-US" dirty="0">
                <a:solidFill>
                  <a:srgbClr val="080808"/>
                </a:solidFill>
                <a:effectLst/>
                <a:latin typeface="Consolas" panose="020B0609020204030204" pitchFamily="49" charset="0"/>
                <a:cs typeface="Consolas" panose="020B0609020204030204" pitchFamily="49" charset="0"/>
              </a:rPr>
              <a:t>, (socket)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Register an event listener when we receive a "hello" event from this client</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830091"/>
                </a:solidFill>
                <a:effectLst/>
                <a:latin typeface="Consolas" panose="020B0609020204030204" pitchFamily="49" charset="0"/>
                <a:cs typeface="Consolas" panose="020B0609020204030204" pitchFamily="49" charset="0"/>
              </a:rPr>
              <a:t>console</a:t>
            </a:r>
            <a:r>
              <a:rPr lang="en-US" dirty="0" err="1">
                <a:solidFill>
                  <a:srgbClr val="080808"/>
                </a:solidFill>
                <a:effectLst/>
                <a:latin typeface="Consolas" panose="020B0609020204030204" pitchFamily="49" charset="0"/>
                <a:cs typeface="Consolas" panose="020B0609020204030204" pitchFamily="49" charset="0"/>
              </a:rPr>
              <a:t>.</a:t>
            </a:r>
            <a:r>
              <a:rPr lang="en-US" dirty="0" err="1">
                <a:solidFill>
                  <a:srgbClr val="7A7A43"/>
                </a:solidFill>
                <a:effectLst/>
                <a:latin typeface="Consolas" panose="020B0609020204030204" pitchFamily="49" charset="0"/>
                <a:cs typeface="Consolas" panose="020B0609020204030204" pitchFamily="49" charset="0"/>
              </a:rPr>
              <a:t>log</a:t>
            </a:r>
            <a:r>
              <a:rPr lang="en-US" dirty="0">
                <a:solidFill>
                  <a:srgbClr val="080808"/>
                </a:solidFill>
                <a:effectLst/>
                <a:latin typeface="Consolas" panose="020B0609020204030204" pitchFamily="49" charset="0"/>
                <a:cs typeface="Consolas" panose="020B0609020204030204" pitchFamily="49" charset="0"/>
              </a:rPr>
              <a:t>(</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Will print 'world'</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a:solidFill>
                  <a:srgbClr val="080808"/>
                </a:solidFill>
                <a:effectLst/>
                <a:latin typeface="Consolas" panose="020B0609020204030204" pitchFamily="49" charset="0"/>
                <a:cs typeface="Consolas" panose="020B0609020204030204" pitchFamily="49" charset="0"/>
              </a:rPr>
              <a:t>});</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CE9B7995-EE82-E7EC-075F-F045EEBA23C3}"/>
              </a:ext>
            </a:extLst>
          </p:cNvPr>
          <p:cNvSpPr txBox="1"/>
          <p:nvPr/>
        </p:nvSpPr>
        <p:spPr>
          <a:xfrm>
            <a:off x="838200" y="5851498"/>
            <a:ext cx="9435101" cy="46166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Client side – Once establishing a connection to th</a:t>
            </a:r>
            <a:r>
              <a:rPr lang="en-US" i="1" dirty="0">
                <a:solidFill>
                  <a:srgbClr val="8C8C8C"/>
                </a:solidFill>
                <a:latin typeface="Consolas" panose="020B0609020204030204" pitchFamily="49" charset="0"/>
                <a:cs typeface="Consolas" panose="020B0609020204030204" pitchFamily="49" charset="0"/>
              </a:rPr>
              <a:t>e server, emit a “hello” event with the argument “world”</a:t>
            </a:r>
            <a:endParaRPr lang="en-US" dirty="0">
              <a:solidFill>
                <a:srgbClr val="080808"/>
              </a:solidFill>
              <a:effectLst/>
              <a:latin typeface="Consolas" panose="020B0609020204030204" pitchFamily="49" charset="0"/>
              <a:cs typeface="Consolas" panose="020B0609020204030204" pitchFamily="49" charset="0"/>
            </a:endParaRPr>
          </a:p>
          <a:p>
            <a:pPr algn="l"/>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emit</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067D17"/>
                </a:solidFill>
                <a:effectLst/>
                <a:latin typeface="Consolas" panose="020B0609020204030204" pitchFamily="49" charset="0"/>
                <a:cs typeface="Consolas" panose="020B0609020204030204" pitchFamily="49" charset="0"/>
              </a:rPr>
              <a:t>'world'</a:t>
            </a:r>
            <a:r>
              <a:rPr lang="en-US" dirty="0">
                <a:solidFill>
                  <a:srgbClr val="080808"/>
                </a:solidFill>
                <a:effectLst/>
                <a:latin typeface="Consolas" panose="020B0609020204030204" pitchFamily="49" charset="0"/>
                <a:cs typeface="Consolas" panose="020B0609020204030204" pitchFamily="49" charset="0"/>
              </a:rPr>
              <a:t>);</a:t>
            </a:r>
            <a:endParaRPr lang="en-US" dirty="0"/>
          </a:p>
        </p:txBody>
      </p:sp>
    </p:spTree>
    <p:extLst>
      <p:ext uri="{BB962C8B-B14F-4D97-AF65-F5344CB8AC3E}">
        <p14:creationId xmlns:p14="http://schemas.microsoft.com/office/powerpoint/2010/main" val="991822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E0883-3E0B-2588-2AD5-5B096127053A}"/>
              </a:ext>
            </a:extLst>
          </p:cNvPr>
          <p:cNvSpPr>
            <a:spLocks noGrp="1"/>
          </p:cNvSpPr>
          <p:nvPr>
            <p:ph type="title"/>
          </p:nvPr>
        </p:nvSpPr>
        <p:spPr/>
        <p:txBody>
          <a:bodyPr>
            <a:normAutofit/>
          </a:bodyPr>
          <a:lstStyle/>
          <a:p>
            <a:r>
              <a:rPr lang="en-US" sz="3400" dirty="0" err="1"/>
              <a:t>Socket.IO</a:t>
            </a:r>
            <a:r>
              <a:rPr lang="en-US" sz="3400" dirty="0"/>
              <a:t> uses the Typed Emitter Pattern</a:t>
            </a:r>
          </a:p>
        </p:txBody>
      </p:sp>
      <p:sp>
        <p:nvSpPr>
          <p:cNvPr id="4" name="Slide Number Placeholder 3">
            <a:extLst>
              <a:ext uri="{FF2B5EF4-FFF2-40B4-BE49-F238E27FC236}">
                <a16:creationId xmlns:a16="http://schemas.microsoft.com/office/drawing/2014/main" id="{FF8B661A-514E-3B1D-3773-A8631827461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B489E74-1405-BF85-A43C-7FFE2DA6CB3B}"/>
              </a:ext>
            </a:extLst>
          </p:cNvPr>
          <p:cNvSpPr txBox="1"/>
          <p:nvPr/>
        </p:nvSpPr>
        <p:spPr>
          <a:xfrm>
            <a:off x="624191" y="1585813"/>
            <a:ext cx="10338881" cy="447814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500" dirty="0">
                <a:solidFill>
                  <a:srgbClr val="0033B3"/>
                </a:solidFill>
                <a:effectLst/>
                <a:latin typeface="Consolas" panose="020B0609020204030204" pitchFamily="49" charset="0"/>
                <a:cs typeface="Consolas" panose="020B0609020204030204" pitchFamily="49" charset="0"/>
              </a:rPr>
              <a:t>export type </a:t>
            </a:r>
            <a:r>
              <a:rPr lang="en-US" sz="1500" dirty="0" err="1">
                <a:solidFill>
                  <a:srgbClr val="000000"/>
                </a:solidFill>
                <a:effectLst/>
                <a:latin typeface="Consolas" panose="020B0609020204030204" pitchFamily="49" charset="0"/>
                <a:cs typeface="Consolas" panose="020B0609020204030204" pitchFamily="49" charset="0"/>
              </a:rPr>
              <a:t>CoveyTownSocket</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Socket</a:t>
            </a:r>
            <a:r>
              <a:rPr lang="en-US" sz="1500" dirty="0">
                <a:solidFill>
                  <a:srgbClr val="080808"/>
                </a:solidFill>
                <a:effectLst/>
                <a:latin typeface="Consolas" panose="020B0609020204030204" pitchFamily="49" charset="0"/>
                <a:cs typeface="Consolas" panose="020B0609020204030204" pitchFamily="49" charset="0"/>
              </a:rPr>
              <a:t>&lt;</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80808"/>
                </a:solidFill>
                <a:effectLst/>
                <a:latin typeface="Consolas" panose="020B0609020204030204" pitchFamily="49" charset="0"/>
                <a:cs typeface="Consolas" panose="020B0609020204030204" pitchFamily="49" charset="0"/>
              </a:rPr>
              <a:t>&gt;;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playerDisconnect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disconnectedPlayer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playerJoined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newPlayer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871094"/>
                </a:solidFill>
                <a:effectLst/>
                <a:latin typeface="Consolas" panose="020B0609020204030204" pitchFamily="49" charset="0"/>
                <a:cs typeface="Consolas" panose="020B0609020204030204" pitchFamily="49" charset="0"/>
              </a:rPr>
              <a:t>initialize</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initialData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TownJoinResponse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townSettingsUpdated</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err="1">
                <a:solidFill>
                  <a:srgbClr val="000000"/>
                </a:solidFill>
                <a:effectLst/>
                <a:latin typeface="Consolas" panose="020B0609020204030204" pitchFamily="49" charset="0"/>
                <a:cs typeface="Consolas" panose="020B0609020204030204" pitchFamily="49" charset="0"/>
              </a:rPr>
              <a:t>TownSettingsUpdate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townClosing</a:t>
            </a:r>
            <a:r>
              <a:rPr lang="en-US" sz="1500" dirty="0">
                <a:solidFill>
                  <a:srgbClr val="080808"/>
                </a:solidFill>
                <a:effectLst/>
                <a:latin typeface="Consolas" panose="020B0609020204030204" pitchFamily="49" charset="0"/>
                <a:cs typeface="Consolas" panose="020B0609020204030204" pitchFamily="49" charset="0"/>
              </a:rPr>
              <a:t>: ()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(interactable: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commandResponse</a:t>
            </a:r>
            <a:r>
              <a:rPr lang="en-US" sz="1500" dirty="0">
                <a:solidFill>
                  <a:srgbClr val="080808"/>
                </a:solidFill>
                <a:effectLst/>
                <a:latin typeface="Consolas" panose="020B0609020204030204" pitchFamily="49" charset="0"/>
                <a:cs typeface="Consolas" panose="020B0609020204030204" pitchFamily="49" charset="0"/>
              </a:rPr>
              <a:t>: (response: </a:t>
            </a:r>
            <a:r>
              <a:rPr lang="en-US" sz="1500" dirty="0" err="1">
                <a:solidFill>
                  <a:srgbClr val="000000"/>
                </a:solidFill>
                <a:effectLst/>
                <a:latin typeface="Consolas" panose="020B0609020204030204" pitchFamily="49" charset="0"/>
                <a:cs typeface="Consolas" panose="020B0609020204030204" pitchFamily="49" charset="0"/>
              </a:rPr>
              <a:t>InteractableCommandResponse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playerMovement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movementData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PlayerLocation</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interactableCommand</a:t>
            </a:r>
            <a:r>
              <a:rPr lang="en-US" sz="1500" dirty="0">
                <a:solidFill>
                  <a:srgbClr val="080808"/>
                </a:solidFill>
                <a:effectLst/>
                <a:latin typeface="Consolas" panose="020B0609020204030204" pitchFamily="49" charset="0"/>
                <a:cs typeface="Consolas" panose="020B0609020204030204" pitchFamily="49" charset="0"/>
              </a:rPr>
              <a:t>: (command: </a:t>
            </a:r>
            <a:r>
              <a:rPr lang="en-US" sz="1500" dirty="0" err="1">
                <a:solidFill>
                  <a:srgbClr val="000000"/>
                </a:solidFill>
                <a:effectLst/>
                <a:latin typeface="Consolas" panose="020B0609020204030204" pitchFamily="49" charset="0"/>
                <a:cs typeface="Consolas" panose="020B0609020204030204" pitchFamily="49" charset="0"/>
              </a:rPr>
              <a:t>InteractableCommand</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&amp; </a:t>
            </a:r>
            <a:r>
              <a:rPr lang="en-US" sz="1500" dirty="0" err="1">
                <a:solidFill>
                  <a:srgbClr val="000000"/>
                </a:solidFill>
                <a:effectLst/>
                <a:latin typeface="Consolas" panose="020B0609020204030204" pitchFamily="49" charset="0"/>
                <a:cs typeface="Consolas" panose="020B0609020204030204" pitchFamily="49" charset="0"/>
              </a:rPr>
              <a:t>InteractableCommandBase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FC48A129-2667-94AC-196B-22CD95513A6E}"/>
              </a:ext>
            </a:extLst>
          </p:cNvPr>
          <p:cNvSpPr txBox="1"/>
          <p:nvPr/>
        </p:nvSpPr>
        <p:spPr>
          <a:xfrm>
            <a:off x="10499386" y="1585813"/>
            <a:ext cx="169261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CoveyTownSocket.d.ts</a:t>
            </a:r>
            <a:endParaRPr lang="en-US" dirty="0">
              <a:solidFill>
                <a:schemeClr val="tx1"/>
              </a:solidFill>
            </a:endParaRPr>
          </a:p>
        </p:txBody>
      </p:sp>
      <p:sp>
        <p:nvSpPr>
          <p:cNvPr id="9" name="TextBox 8">
            <a:extLst>
              <a:ext uri="{FF2B5EF4-FFF2-40B4-BE49-F238E27FC236}">
                <a16:creationId xmlns:a16="http://schemas.microsoft.com/office/drawing/2014/main" id="{F62F4180-544A-9B7A-25F1-962A3B8B2F79}"/>
              </a:ext>
            </a:extLst>
          </p:cNvPr>
          <p:cNvSpPr txBox="1"/>
          <p:nvPr/>
        </p:nvSpPr>
        <p:spPr>
          <a:xfrm>
            <a:off x="19455" y="473737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600108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AFE3A-A631-CC20-1263-BDDA9034FCB1}"/>
              </a:ext>
            </a:extLst>
          </p:cNvPr>
          <p:cNvSpPr>
            <a:spLocks noGrp="1"/>
          </p:cNvSpPr>
          <p:nvPr>
            <p:ph type="title"/>
          </p:nvPr>
        </p:nvSpPr>
        <p:spPr/>
        <p:txBody>
          <a:bodyPr/>
          <a:lstStyle/>
          <a:p>
            <a:r>
              <a:rPr lang="en-US" dirty="0"/>
              <a:t>Listen for and emit events on client and server</a:t>
            </a:r>
          </a:p>
        </p:txBody>
      </p:sp>
      <p:sp>
        <p:nvSpPr>
          <p:cNvPr id="4" name="Slide Number Placeholder 3">
            <a:extLst>
              <a:ext uri="{FF2B5EF4-FFF2-40B4-BE49-F238E27FC236}">
                <a16:creationId xmlns:a16="http://schemas.microsoft.com/office/drawing/2014/main" id="{41F68223-B8B3-C9D2-F5C3-DB2494DF6D1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CF796D2C-CA94-2D4B-C5B4-8FD1567E9832}"/>
              </a:ext>
            </a:extLst>
          </p:cNvPr>
          <p:cNvSpPr txBox="1"/>
          <p:nvPr/>
        </p:nvSpPr>
        <p:spPr>
          <a:xfrm>
            <a:off x="557721" y="1569309"/>
            <a:ext cx="10796080"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register a listener for a “</a:t>
            </a:r>
            <a:r>
              <a:rPr lang="en-US" sz="1600" i="1" dirty="0" err="1">
                <a:solidFill>
                  <a:srgbClr val="8C8C8C"/>
                </a:solidFill>
                <a:effectLst/>
                <a:latin typeface="Consolas" panose="020B0609020204030204" pitchFamily="49" charset="0"/>
                <a:cs typeface="Consolas" panose="020B0609020204030204" pitchFamily="49" charset="0"/>
              </a:rPr>
              <a:t>playerDisconnect</a:t>
            </a:r>
            <a:r>
              <a:rPr lang="en-US" sz="1600" i="1" dirty="0">
                <a:solidFill>
                  <a:srgbClr val="8C8C8C"/>
                </a:solidFill>
                <a:effectLst/>
                <a:latin typeface="Consolas" panose="020B0609020204030204" pitchFamily="49" charset="0"/>
                <a:cs typeface="Consolas" panose="020B0609020204030204" pitchFamily="49" charset="0"/>
              </a:rPr>
              <a:t>” event</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playerDisconnect</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_players</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players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filter</a:t>
            </a:r>
            <a:r>
              <a:rPr lang="en-US" sz="1600" dirty="0">
                <a:solidFill>
                  <a:srgbClr val="080808"/>
                </a:solidFill>
                <a:effectLst/>
                <a:latin typeface="Consolas" panose="020B0609020204030204" pitchFamily="49" charset="0"/>
                <a:cs typeface="Consolas" panose="020B0609020204030204" pitchFamily="49" charset="0"/>
              </a:rPr>
              <a:t>(</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a:solidFill>
                  <a:srgbClr val="080808"/>
                </a:solidFill>
                <a:effectLst/>
                <a:latin typeface="Consolas" panose="020B0609020204030204" pitchFamily="49" charset="0"/>
                <a:cs typeface="Consolas" panose="020B0609020204030204" pitchFamily="49" charset="0"/>
              </a:rPr>
              <a:t> =&gt; </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err="1">
                <a:solidFill>
                  <a:srgbClr val="7A7A43"/>
                </a:solidFill>
                <a:effectLst/>
                <a:latin typeface="Consolas" panose="020B0609020204030204" pitchFamily="49" charset="0"/>
                <a:cs typeface="Consolas" panose="020B0609020204030204" pitchFamily="49" charset="0"/>
              </a:rPr>
              <a:t>id</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err="1">
                <a:solidFill>
                  <a:srgbClr val="871094"/>
                </a:solidFill>
                <a:effectLst/>
                <a:latin typeface="Consolas" panose="020B0609020204030204" pitchFamily="49" charset="0"/>
                <a:cs typeface="Consolas" panose="020B0609020204030204" pitchFamily="49" charset="0"/>
              </a:rPr>
              <a:t>id</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7" name="TextBox 6">
            <a:extLst>
              <a:ext uri="{FF2B5EF4-FFF2-40B4-BE49-F238E27FC236}">
                <a16:creationId xmlns:a16="http://schemas.microsoft.com/office/drawing/2014/main" id="{69A4C7F8-212F-E01E-FB81-4F2C75B8FCD1}"/>
              </a:ext>
            </a:extLst>
          </p:cNvPr>
          <p:cNvSpPr txBox="1"/>
          <p:nvPr/>
        </p:nvSpPr>
        <p:spPr>
          <a:xfrm>
            <a:off x="557720" y="2714323"/>
            <a:ext cx="8176098"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emit a chat message</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public </a:t>
            </a:r>
            <a:r>
              <a:rPr lang="en-US" sz="1600" dirty="0" err="1">
                <a:solidFill>
                  <a:srgbClr val="7A7A43"/>
                </a:solidFill>
                <a:effectLst/>
                <a:latin typeface="Consolas" panose="020B0609020204030204" pitchFamily="49" charset="0"/>
                <a:cs typeface="Consolas" panose="020B0609020204030204" pitchFamily="49" charset="0"/>
              </a:rPr>
              <a:t>emitChatMessage</a:t>
            </a:r>
            <a:r>
              <a:rPr lang="en-US" sz="1600" dirty="0">
                <a:solidFill>
                  <a:srgbClr val="080808"/>
                </a:solidFill>
                <a:effectLst/>
                <a:latin typeface="Consolas" panose="020B0609020204030204" pitchFamily="49" charset="0"/>
                <a:cs typeface="Consolas" panose="020B0609020204030204" pitchFamily="49" charset="0"/>
              </a:rPr>
              <a:t>(message: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EA97AB4B-9DBC-EB5C-8A14-DDE97DB90EC3}"/>
              </a:ext>
            </a:extLst>
          </p:cNvPr>
          <p:cNvSpPr txBox="1"/>
          <p:nvPr/>
        </p:nvSpPr>
        <p:spPr>
          <a:xfrm>
            <a:off x="9873577" y="2809476"/>
            <a:ext cx="214008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frontend/…/</a:t>
            </a:r>
            <a:r>
              <a:rPr lang="en-US" dirty="0" err="1">
                <a:solidFill>
                  <a:schemeClr val="tx1"/>
                </a:solidFill>
              </a:rPr>
              <a:t>TownController.ts</a:t>
            </a:r>
            <a:endParaRPr lang="en-US" dirty="0">
              <a:solidFill>
                <a:schemeClr val="tx1"/>
              </a:solidFill>
            </a:endParaRPr>
          </a:p>
        </p:txBody>
      </p:sp>
      <p:sp>
        <p:nvSpPr>
          <p:cNvPr id="10" name="TextBox 9">
            <a:extLst>
              <a:ext uri="{FF2B5EF4-FFF2-40B4-BE49-F238E27FC236}">
                <a16:creationId xmlns:a16="http://schemas.microsoft.com/office/drawing/2014/main" id="{33E6CCBF-F8D2-E994-C212-97BEE403543D}"/>
              </a:ext>
            </a:extLst>
          </p:cNvPr>
          <p:cNvSpPr txBox="1"/>
          <p:nvPr/>
        </p:nvSpPr>
        <p:spPr>
          <a:xfrm>
            <a:off x="468547" y="4230588"/>
            <a:ext cx="9557428" cy="2308324"/>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 Server-side, register a listener for “</a:t>
            </a:r>
            <a:r>
              <a:rPr lang="en-US" sz="1600" i="1" dirty="0" err="1">
                <a:solidFill>
                  <a:srgbClr val="8C8C8C"/>
                </a:solidFill>
                <a:effectLst/>
                <a:latin typeface="Consolas" panose="020B0609020204030204" pitchFamily="49" charset="0"/>
                <a:cs typeface="Consolas" panose="020B0609020204030204" pitchFamily="49" charset="0"/>
              </a:rPr>
              <a:t>chatMessage</a:t>
            </a:r>
            <a:r>
              <a:rPr lang="en-US" sz="1600" i="1" dirty="0">
                <a:solidFill>
                  <a:srgbClr val="8C8C8C"/>
                </a:solidFill>
                <a:effectLst/>
                <a:latin typeface="Consolas" panose="020B0609020204030204" pitchFamily="49" charset="0"/>
                <a:cs typeface="Consolas" panose="020B0609020204030204" pitchFamily="49" charset="0"/>
              </a:rPr>
              <a:t>” from a single player’s socket. After receiving it, emit a chat message to every player in the town</a:t>
            </a:r>
          </a:p>
          <a:p>
            <a:pPr algn="l"/>
            <a:r>
              <a:rPr lang="en-US" sz="1600" dirty="0" err="1">
                <a:solidFill>
                  <a:srgbClr val="080808"/>
                </a:solidFill>
                <a:effectLst/>
                <a:latin typeface="Consolas" panose="020B0609020204030204" pitchFamily="49" charset="0"/>
                <a:cs typeface="Consolas" panose="020B0609020204030204" pitchFamily="49" charset="0"/>
              </a:rPr>
              <a:t>socket.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broadcastEmitter</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push</a:t>
            </a:r>
            <a:r>
              <a:rPr lang="en-US" sz="1600" dirty="0">
                <a:solidFill>
                  <a:srgbClr val="080808"/>
                </a:solidFill>
                <a:effectLst/>
                <a:latin typeface="Consolas" panose="020B0609020204030204" pitchFamily="49" charset="0"/>
                <a:cs typeface="Consolas" panose="020B0609020204030204" pitchFamily="49" charset="0"/>
              </a:rPr>
              <a:t>(message);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if </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871094"/>
                </a:solidFill>
                <a:effectLst/>
                <a:latin typeface="Consolas" panose="020B0609020204030204" pitchFamily="49" charset="0"/>
                <a:cs typeface="Consolas" panose="020B0609020204030204" pitchFamily="49" charset="0"/>
              </a:rPr>
              <a:t>length</a:t>
            </a:r>
            <a:r>
              <a:rPr lang="en-US" sz="1600" dirty="0">
                <a:solidFill>
                  <a:srgbClr val="871094"/>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&gt; </a:t>
            </a:r>
            <a:r>
              <a:rPr lang="en-US" sz="1600" dirty="0">
                <a:solidFill>
                  <a:srgbClr val="1750EB"/>
                </a:solidFill>
                <a:effectLst/>
                <a:latin typeface="Consolas" panose="020B0609020204030204" pitchFamily="49" charset="0"/>
                <a:cs typeface="Consolas" panose="020B0609020204030204" pitchFamily="49" charset="0"/>
              </a:rPr>
              <a:t>200</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shift</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11" name="TextBox 10">
            <a:extLst>
              <a:ext uri="{FF2B5EF4-FFF2-40B4-BE49-F238E27FC236}">
                <a16:creationId xmlns:a16="http://schemas.microsoft.com/office/drawing/2014/main" id="{BBFF9354-4EC4-3AF0-45C2-2A9B1EFDDE96}"/>
              </a:ext>
            </a:extLst>
          </p:cNvPr>
          <p:cNvSpPr txBox="1"/>
          <p:nvPr/>
        </p:nvSpPr>
        <p:spPr>
          <a:xfrm>
            <a:off x="10113525" y="4581555"/>
            <a:ext cx="1900136"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townService</a:t>
            </a:r>
            <a:r>
              <a:rPr lang="en-US" dirty="0">
                <a:solidFill>
                  <a:schemeClr val="tx1"/>
                </a:solidFill>
              </a:rPr>
              <a:t>/…/ </a:t>
            </a:r>
            <a:r>
              <a:rPr lang="en-US" dirty="0" err="1">
                <a:solidFill>
                  <a:schemeClr val="tx1"/>
                </a:solidFill>
              </a:rPr>
              <a:t>Towns.ts</a:t>
            </a:r>
            <a:endParaRPr lang="en-US" dirty="0">
              <a:solidFill>
                <a:schemeClr val="tx1"/>
              </a:solidFill>
            </a:endParaRPr>
          </a:p>
        </p:txBody>
      </p:sp>
      <p:cxnSp>
        <p:nvCxnSpPr>
          <p:cNvPr id="5" name="Straight Connector 4">
            <a:extLst>
              <a:ext uri="{FF2B5EF4-FFF2-40B4-BE49-F238E27FC236}">
                <a16:creationId xmlns:a16="http://schemas.microsoft.com/office/drawing/2014/main" id="{97517D1F-0742-66EC-68A2-D2DEC590B25D}"/>
              </a:ext>
            </a:extLst>
          </p:cNvPr>
          <p:cNvCxnSpPr/>
          <p:nvPr/>
        </p:nvCxnSpPr>
        <p:spPr>
          <a:xfrm>
            <a:off x="203200" y="3982720"/>
            <a:ext cx="10740419" cy="0"/>
          </a:xfrm>
          <a:prstGeom prst="line">
            <a:avLst/>
          </a:prstGeom>
          <a:ln w="12700">
            <a:solidFill>
              <a:schemeClr val="tx1"/>
            </a:solidFill>
            <a:prstDash val="sysDash"/>
            <a:tailEnd type="non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6209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9546E-A7D9-65F2-74A1-FBED29CC0782}"/>
              </a:ext>
            </a:extLst>
          </p:cNvPr>
          <p:cNvSpPr>
            <a:spLocks noGrp="1"/>
          </p:cNvSpPr>
          <p:nvPr>
            <p:ph type="title"/>
          </p:nvPr>
        </p:nvSpPr>
        <p:spPr/>
        <p:txBody>
          <a:bodyPr/>
          <a:lstStyle/>
          <a:p>
            <a:r>
              <a:rPr lang="en-US" dirty="0"/>
              <a:t>REST Follows Pull Pattern</a:t>
            </a:r>
          </a:p>
        </p:txBody>
      </p:sp>
      <p:sp>
        <p:nvSpPr>
          <p:cNvPr id="4" name="Slide Number Placeholder 3">
            <a:extLst>
              <a:ext uri="{FF2B5EF4-FFF2-40B4-BE49-F238E27FC236}">
                <a16:creationId xmlns:a16="http://schemas.microsoft.com/office/drawing/2014/main" id="{4118BC4F-B03C-4930-DF28-F29BF46141C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Content Placeholder 7" descr="A diagram of a connection&#10;&#10;Description automatically generated">
            <a:extLst>
              <a:ext uri="{FF2B5EF4-FFF2-40B4-BE49-F238E27FC236}">
                <a16:creationId xmlns:a16="http://schemas.microsoft.com/office/drawing/2014/main" id="{4780ED19-E4F1-FC26-3A55-8FA33FC21E9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2353540" y="1600809"/>
            <a:ext cx="7761637" cy="5120665"/>
          </a:xfrm>
        </p:spPr>
      </p:pic>
    </p:spTree>
    <p:extLst>
      <p:ext uri="{BB962C8B-B14F-4D97-AF65-F5344CB8AC3E}">
        <p14:creationId xmlns:p14="http://schemas.microsoft.com/office/powerpoint/2010/main" val="31282912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12166</TotalTime>
  <Words>4636</Words>
  <Application>Microsoft Macintosh PowerPoint</Application>
  <PresentationFormat>Widescreen</PresentationFormat>
  <Paragraphs>411</Paragraphs>
  <Slides>30</Slides>
  <Notes>29</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Consolas</vt:lpstr>
      <vt:lpstr>Helvetica Neue</vt:lpstr>
      <vt:lpstr>Verdana</vt:lpstr>
      <vt:lpstr>Wingdings</vt:lpstr>
      <vt:lpstr>Office Theme</vt:lpstr>
      <vt:lpstr>CS 4530: Fundamentals of Software Engineering  Module 11.3 Communication Patterns</vt:lpstr>
      <vt:lpstr>Learning Goals for this Lesson</vt:lpstr>
      <vt:lpstr>Protocol Design Follows Requirements</vt:lpstr>
      <vt:lpstr>WebSockets Follow Push Pattern</vt:lpstr>
      <vt:lpstr>WebSocket Principles</vt:lpstr>
      <vt:lpstr>Socket.io is a popular websocket library</vt:lpstr>
      <vt:lpstr>Socket.IO uses the Typed Emitter Pattern</vt:lpstr>
      <vt:lpstr>Listen for and emit events on client and server</vt:lpstr>
      <vt:lpstr>REST Follows Pull Pattern</vt:lpstr>
      <vt:lpstr>Compare REST and Web Sockets</vt:lpstr>
      <vt:lpstr>REST Principles </vt:lpstr>
      <vt:lpstr>“Not cacheable” means that it must be executed exactly once per user request.</vt:lpstr>
      <vt:lpstr>Uniform Interface: URIs are nouns</vt:lpstr>
      <vt:lpstr>Examples </vt:lpstr>
      <vt:lpstr>Path parameters specify portions of the path to the resource</vt:lpstr>
      <vt:lpstr>Query parameters allow named parameters</vt:lpstr>
      <vt:lpstr>You can also put parameters in the body.</vt:lpstr>
      <vt:lpstr>Uniform Interface: Verbs are represented as http methods</vt:lpstr>
      <vt:lpstr>Example interface #1: a todo-list manager</vt:lpstr>
      <vt:lpstr>Example interface #2: the transcript database</vt:lpstr>
      <vt:lpstr>It would be better to have a machine-readable specification</vt:lpstr>
      <vt:lpstr>OpenAPI is a machine-readable specification language for REST</vt:lpstr>
      <vt:lpstr>TSOA uses TS annotations to generate all the needed pieces</vt:lpstr>
      <vt:lpstr>Sample annotated typescript (1)</vt:lpstr>
      <vt:lpstr>Sample annotated typescript (2)</vt:lpstr>
      <vt:lpstr>Sample generated HTML (“Swagger”)</vt:lpstr>
      <vt:lpstr>Not everything can be generated </vt:lpstr>
      <vt:lpstr>Converting JavaScript Errors to HTTP Errors</vt:lpstr>
      <vt:lpstr>Swagger in the wild</vt:lpstr>
      <vt:lpstr>Activity: Build the Transcript REST API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Bell, Jonathan</cp:lastModifiedBy>
  <cp:revision>118</cp:revision>
  <dcterms:modified xsi:type="dcterms:W3CDTF">2024-02-09T13:52:43Z</dcterms:modified>
</cp:coreProperties>
</file>